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BF7"/>
    <a:srgbClr val="924900"/>
    <a:srgbClr val="004200"/>
    <a:srgbClr val="2A65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342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5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5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image" Target="../media/image4.png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5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5.jpe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5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5.jpe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5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5.jpe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5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267" y="188640"/>
            <a:ext cx="81580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в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Роболенд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Рисунок19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410" y="459099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Автор: Руцкая Е.А</a:t>
            </a:r>
            <a:r>
              <a:rPr lang="ru-RU" dirty="0" smtClean="0">
                <a:latin typeface="Georgia" panose="02040502050405020303" pitchFamily="18" charset="0"/>
              </a:rPr>
              <a:t>.,</a:t>
            </a:r>
            <a:endParaRPr lang="ru-RU" dirty="0" smtClean="0"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п</a:t>
            </a:r>
            <a:r>
              <a:rPr lang="ru-RU" dirty="0" smtClean="0">
                <a:latin typeface="Georgia" panose="02040502050405020303" pitchFamily="18" charset="0"/>
              </a:rPr>
              <a:t>едагог </a:t>
            </a:r>
            <a:r>
              <a:rPr lang="ru-RU" dirty="0" smtClean="0">
                <a:latin typeface="Georgia" panose="02040502050405020303" pitchFamily="18" charset="0"/>
              </a:rPr>
              <a:t>доп.образования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МАУ ДО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 «Дом детского творчества» 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г. Когалым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Katrin\Desktop\Путешествие в Роболенд\hello_html_m5626b5b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5" t="14364" r="8808" b="6816"/>
          <a:stretch>
            <a:fillRect/>
          </a:stretch>
        </p:blipFill>
        <p:spPr bwMode="auto">
          <a:xfrm>
            <a:off x="1475656" y="1196752"/>
            <a:ext cx="6360707" cy="38164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225410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6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65570" y="5251543"/>
            <a:ext cx="902829" cy="1395473"/>
          </a:xfrm>
          <a:prstGeom prst="rect">
            <a:avLst/>
          </a:prstGeom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9512" y="1617089"/>
            <a:ext cx="4380002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latin typeface="Georgia" pitchFamily="18" charset="0"/>
              </a:rPr>
              <a:t>Что это за деталь? </a:t>
            </a:r>
            <a:endParaRPr lang="ru-RU" sz="3600" b="1" dirty="0" smtClean="0"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Для чего она нужна?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71100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ДЕТАЛИ</a:t>
            </a:r>
            <a:endParaRPr lang="ru-RU" sz="6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91520" y="3877208"/>
            <a:ext cx="4968552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Ось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(используется в основном для соединения вращающихся деталей : колес, шестеренок, двигателей)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6632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s://assets.madaboutbricks.uk/wp-content/uploads/2014/09/28121845/Lego-370626-3706-1x-Black-6M-Cross-Axle_1.jpg"/>
          <p:cNvPicPr>
            <a:picLocks noChangeAspect="1" noChangeArrowheads="1"/>
          </p:cNvPicPr>
          <p:nvPr/>
        </p:nvPicPr>
        <p:blipFill>
          <a:blip r:embed="rId6" cstate="print"/>
          <a:srcRect l="10529" t="22807" r="18103" b="26316"/>
          <a:stretch>
            <a:fillRect/>
          </a:stretch>
        </p:blipFill>
        <p:spPr bwMode="auto">
          <a:xfrm>
            <a:off x="4427984" y="1844824"/>
            <a:ext cx="4392488" cy="20882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36346" y="209544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6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20272" y="5258561"/>
            <a:ext cx="939562" cy="1452250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4365104"/>
            <a:ext cx="39559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Пластина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9682" y="209544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ДЕТАЛИ</a:t>
            </a:r>
            <a:endParaRPr lang="ru-RU" sz="6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6408" y="1859340"/>
            <a:ext cx="3852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 smtClean="0">
                <a:latin typeface="Georgia" pitchFamily="18" charset="0"/>
              </a:rPr>
              <a:t>Что это за деталь?</a:t>
            </a:r>
          </a:p>
        </p:txBody>
      </p:sp>
      <p:pic>
        <p:nvPicPr>
          <p:cNvPr id="10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AutoShape 2" descr="https://4.allegroimg.com/s1440/0340eb/0e33c1fb4202866f5f5cbba9dfd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Katrin\Desktop\Путешествие в Роболенд\0e33c1fb4202866f5f5cbba9dfd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844824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78578" y="221957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6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99487" y="5229200"/>
            <a:ext cx="924238" cy="1428565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66996" y="4163565"/>
            <a:ext cx="40919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Кирпичики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9552" y="1873290"/>
            <a:ext cx="40199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5400" b="1" dirty="0" smtClean="0">
                <a:latin typeface="Georgia" pitchFamily="18" charset="0"/>
              </a:rPr>
              <a:t>Что это за детали?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80" y="232966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ДЕТАЛИ</a:t>
            </a:r>
            <a:endParaRPr lang="ru-RU" sz="6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s://pixy.org/src/471/471883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1445" y="1556792"/>
            <a:ext cx="4992555" cy="28083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52924" y="177447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27584" y="4797152"/>
            <a:ext cx="50405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СТОП программа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5496" y="1763635"/>
            <a:ext cx="41764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Какую функцию в программе выполняет эта фигура?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52019" y="5013176"/>
            <a:ext cx="906537" cy="140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672" y="39421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ПРОГРАММИРОВАНИЕ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s://roboshkola.com/upload/medialibrary/Wedo-programma-hungry-alligat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628800"/>
            <a:ext cx="4870005" cy="2736304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7869560" y="3356992"/>
            <a:ext cx="127444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53544" y="12287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39552" y="5445224"/>
            <a:ext cx="5836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Инструкции по сборке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97062" y="5144625"/>
            <a:ext cx="915298" cy="1414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320353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ПРОГРАММИРОВАНИЕ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9512" y="1988840"/>
            <a:ext cx="41078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latin typeface="Georgia" pitchFamily="18" charset="0"/>
              </a:rPr>
              <a:t>Что находится в этой вкладке?</a:t>
            </a:r>
          </a:p>
        </p:txBody>
      </p:sp>
      <p:pic>
        <p:nvPicPr>
          <p:cNvPr id="12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s://roboshkola.com/upload/medialibrary/Wedo-programma-hungry-alligator.png"/>
          <p:cNvPicPr>
            <a:picLocks noChangeAspect="1" noChangeArrowheads="1"/>
          </p:cNvPicPr>
          <p:nvPr/>
        </p:nvPicPr>
        <p:blipFill>
          <a:blip r:embed="rId6" cstate="print"/>
          <a:srcRect r="74421" b="76773"/>
          <a:stretch>
            <a:fillRect/>
          </a:stretch>
        </p:blipFill>
        <p:spPr bwMode="auto">
          <a:xfrm>
            <a:off x="4572000" y="1628800"/>
            <a:ext cx="4234070" cy="216024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6084168" y="1412776"/>
            <a:ext cx="127444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9672" y="39421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ПРОГРАММИРОВАНИЕ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4688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67544" y="3212976"/>
            <a:ext cx="472565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Блок запуска программы с помощью кнопки на клавиатуре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95536" y="1891441"/>
            <a:ext cx="51125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latin typeface="Georgia" pitchFamily="18" charset="0"/>
              </a:rPr>
              <a:t>Что это за блок?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43541" y="5085184"/>
            <a:ext cx="994565" cy="1537266"/>
          </a:xfrm>
          <a:prstGeom prst="rect">
            <a:avLst/>
          </a:prstGeom>
        </p:spPr>
      </p:pic>
      <p:pic>
        <p:nvPicPr>
          <p:cNvPr id="18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://stefans-robots.net/images/wedo-speed-governor/program.png"/>
          <p:cNvPicPr>
            <a:picLocks noChangeAspect="1" noChangeArrowheads="1"/>
          </p:cNvPicPr>
          <p:nvPr/>
        </p:nvPicPr>
        <p:blipFill>
          <a:blip r:embed="rId6" cstate="print"/>
          <a:srcRect t="17446" r="82990" b="26339"/>
          <a:stretch>
            <a:fillRect/>
          </a:stretch>
        </p:blipFill>
        <p:spPr bwMode="auto">
          <a:xfrm>
            <a:off x="5652120" y="1988840"/>
            <a:ext cx="2520280" cy="28110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24004" y="32309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ПРОГРАММИРОВАНИЕ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338" y="116632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79512" y="3501008"/>
            <a:ext cx="6696744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Стрелка направо включает мотор против часовой стрелки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Стрелка влево включает мотор по </a:t>
            </a:r>
            <a:r>
              <a:rPr lang="ru-RU" sz="32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часовой стрелке</a:t>
            </a:r>
            <a:endParaRPr lang="ru-RU" sz="32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82585" y="5492606"/>
            <a:ext cx="806753" cy="1246972"/>
          </a:xfrm>
          <a:prstGeom prst="rect">
            <a:avLst/>
          </a:prstGeom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124744"/>
            <a:ext cx="8615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Что означает данная программа?</a:t>
            </a:r>
          </a:p>
        </p:txBody>
      </p:sp>
      <p:pic>
        <p:nvPicPr>
          <p:cNvPr id="10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16632"/>
            <a:ext cx="1656184" cy="1239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://stefans-robots.net/images/wedo-cable-car/wedo-program.png"/>
          <p:cNvPicPr>
            <a:picLocks noChangeAspect="1" noChangeArrowheads="1"/>
          </p:cNvPicPr>
          <p:nvPr/>
        </p:nvPicPr>
        <p:blipFill>
          <a:blip r:embed="rId6" cstate="print"/>
          <a:srcRect r="78238" b="41847"/>
          <a:stretch>
            <a:fillRect/>
          </a:stretch>
        </p:blipFill>
        <p:spPr bwMode="auto">
          <a:xfrm>
            <a:off x="1979712" y="1844824"/>
            <a:ext cx="1656184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53544" y="166797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626346"/>
            <a:ext cx="64807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Начало – мощность на 7 – мотор по часовой стрелке – ждет, когда сработает датчик расстояния – мотор против часовой стрелки – мотор 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включается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на 8 единиц - цикл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25308" y="1196752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Какие действия совершит робот?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53257" y="5099756"/>
            <a:ext cx="983673" cy="1520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9114" y="39526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ПРОГРАММИРОВАНИЕ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1691680" cy="126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://scratched.gse.harvard.edu/sites/default/files/WeDoCarProgram2.jpg"/>
          <p:cNvPicPr>
            <a:picLocks noChangeAspect="1" noChangeArrowheads="1"/>
          </p:cNvPicPr>
          <p:nvPr/>
        </p:nvPicPr>
        <p:blipFill>
          <a:blip r:embed="rId6" cstate="print"/>
          <a:srcRect l="9164" t="12670" r="17528" b="11309"/>
          <a:stretch>
            <a:fillRect/>
          </a:stretch>
        </p:blipFill>
        <p:spPr bwMode="auto">
          <a:xfrm>
            <a:off x="971600" y="1844824"/>
            <a:ext cx="6912768" cy="17281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3688" y="399877"/>
            <a:ext cx="626580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ОБО ВСЁМ / механизмы</a:t>
            </a:r>
            <a:endParaRPr lang="ru-RU" sz="4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2506" y="307544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76256" y="4889190"/>
            <a:ext cx="1037641" cy="160385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619672" y="5013176"/>
            <a:ext cx="48199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Червячная передача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0" y="1916832"/>
            <a:ext cx="37444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Какой механизм изображен на картинке?</a:t>
            </a:r>
          </a:p>
        </p:txBody>
      </p:sp>
      <p:pic>
        <p:nvPicPr>
          <p:cNvPr id="9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andrew372.ucoz.ru/Cherviachnaia/motoblokmodel2.jpg"/>
          <p:cNvPicPr>
            <a:picLocks noChangeAspect="1" noChangeArrowheads="1"/>
          </p:cNvPicPr>
          <p:nvPr/>
        </p:nvPicPr>
        <p:blipFill>
          <a:blip r:embed="rId6" cstate="print"/>
          <a:srcRect l="1917" t="20447" b="10544"/>
          <a:stretch>
            <a:fillRect/>
          </a:stretch>
        </p:blipFill>
        <p:spPr bwMode="auto">
          <a:xfrm>
            <a:off x="4139952" y="2132856"/>
            <a:ext cx="4639677" cy="244827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6804248" y="2276872"/>
            <a:ext cx="1979712" cy="2016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71244" y="267787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6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59236" y="5123753"/>
            <a:ext cx="953124" cy="1473214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004048" y="3140968"/>
            <a:ext cx="4139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Коронная передача</a:t>
            </a:r>
          </a:p>
        </p:txBody>
      </p:sp>
      <p:pic>
        <p:nvPicPr>
          <p:cNvPr id="11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://cs.smith.edu/~101e/Crowngear.jpg"/>
          <p:cNvPicPr>
            <a:picLocks noChangeAspect="1" noChangeArrowheads="1"/>
          </p:cNvPicPr>
          <p:nvPr/>
        </p:nvPicPr>
        <p:blipFill>
          <a:blip r:embed="rId6" cstate="print"/>
          <a:srcRect l="3329" r="7911" b="30861"/>
          <a:stretch>
            <a:fillRect/>
          </a:stretch>
        </p:blipFill>
        <p:spPr bwMode="auto">
          <a:xfrm>
            <a:off x="179512" y="3284984"/>
            <a:ext cx="5040560" cy="29447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63688" y="399877"/>
            <a:ext cx="626580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ОБО ВСЁМ / механизмы</a:t>
            </a:r>
            <a:endParaRPr lang="ru-RU" sz="4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9552" y="1844824"/>
            <a:ext cx="8028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Какой механизм изображен на картинке?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22" name="AutoShape 5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32259" y="2564830"/>
            <a:ext cx="719138" cy="719138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32259" y="3428926"/>
            <a:ext cx="719138" cy="719137"/>
          </a:xfrm>
          <a:prstGeom prst="bevel">
            <a:avLst>
              <a:gd name="adj" fmla="val 7727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31" name="AutoShape 5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32" name="AutoShape 60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868144" y="4293096"/>
            <a:ext cx="719137" cy="719137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38" name="AutoShape 6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06257" y="4307860"/>
            <a:ext cx="719138" cy="719137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solidFill>
            <a:srgbClr val="FAFBF7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solidFill>
            <a:srgbClr val="FAFBF7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869631" y="5157117"/>
            <a:ext cx="719138" cy="719137"/>
          </a:xfrm>
          <a:prstGeom prst="bevel">
            <a:avLst>
              <a:gd name="adj" fmla="val 7727"/>
            </a:avLst>
          </a:prstGeom>
          <a:solidFill>
            <a:srgbClr val="FAFBF7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806257" y="5166767"/>
            <a:ext cx="719138" cy="719137"/>
          </a:xfrm>
          <a:prstGeom prst="bevel">
            <a:avLst>
              <a:gd name="adj" fmla="val 7727"/>
            </a:avLst>
          </a:prstGeom>
          <a:solidFill>
            <a:srgbClr val="FAFBF7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solidFill>
            <a:srgbClr val="FAFBF7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Из истории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solidFill>
            <a:srgbClr val="FAFBF7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Что это?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1400" b="1" cap="all" dirty="0" smtClean="0">
                <a:latin typeface="Georgia" pitchFamily="18" charset="0"/>
              </a:rPr>
              <a:t>Обо всём / механизмы</a:t>
            </a:r>
            <a:endParaRPr lang="ru-RU" sz="1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детали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1600" b="1" cap="all" dirty="0" smtClean="0">
                <a:latin typeface="Georgia" pitchFamily="18" charset="0"/>
              </a:rPr>
              <a:t>Программирование</a:t>
            </a:r>
            <a:endParaRPr lang="ru-RU" sz="1600" b="1" cap="all" dirty="0">
              <a:latin typeface="Georgia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8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554961" y="188640"/>
            <a:ext cx="74815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в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Роболенд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51520" y="332656"/>
            <a:ext cx="153917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71244" y="130838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6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76940" y="5085183"/>
            <a:ext cx="991403" cy="1532381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46157" y="4145885"/>
            <a:ext cx="42805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Ременная передача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07504" y="1972419"/>
            <a:ext cx="44644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Какой механизм изображен на картинке?</a:t>
            </a:r>
          </a:p>
        </p:txBody>
      </p:sp>
      <p:pic>
        <p:nvPicPr>
          <p:cNvPr id="10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://www.playcast.ru/uploads/2012/11/28/41342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060848"/>
            <a:ext cx="4163616" cy="28572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63688" y="399877"/>
            <a:ext cx="626580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ОБО ВСЁМ / механизмы</a:t>
            </a:r>
            <a:endParaRPr lang="ru-RU" sz="4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90274" y="188640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6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48023" y="5229199"/>
            <a:ext cx="895251" cy="1383761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115616" y="4725144"/>
            <a:ext cx="40038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Кулачковая передача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82899" y="1816987"/>
            <a:ext cx="39604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Какой механизм изображен на картинке?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7338" y="188640"/>
            <a:ext cx="606593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ОБО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ВСЁМ</a:t>
            </a:r>
            <a:endParaRPr lang="ru-RU" sz="6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roboticsshop.ru/image/data/site/Additional/foto%20for%20product/9580-wedo/9580-wedo_02.jpg"/>
          <p:cNvPicPr>
            <a:picLocks noChangeAspect="1" noChangeArrowheads="1"/>
          </p:cNvPicPr>
          <p:nvPr/>
        </p:nvPicPr>
        <p:blipFill>
          <a:blip r:embed="rId6" cstate="print"/>
          <a:srcRect l="53673" t="18900"/>
          <a:stretch>
            <a:fillRect/>
          </a:stretch>
        </p:blipFill>
        <p:spPr bwMode="auto">
          <a:xfrm>
            <a:off x="3995936" y="1196752"/>
            <a:ext cx="4169224" cy="2646041"/>
          </a:xfrm>
          <a:prstGeom prst="rect">
            <a:avLst/>
          </a:prstGeom>
          <a:noFill/>
        </p:spPr>
      </p:pic>
      <p:pic>
        <p:nvPicPr>
          <p:cNvPr id="9218" name="Picture 2" descr="http://andrew372.ucoz.ru/Kulachkovaia/kulach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420843"/>
            <a:ext cx="2376264" cy="166434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05534" y="217463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6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20272" y="5074211"/>
            <a:ext cx="998503" cy="1543354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2926" y="4836872"/>
            <a:ext cx="57982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Рычаг</a:t>
            </a:r>
            <a:endParaRPr lang="ru-RU" sz="4400" b="1" i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56648" y="1799564"/>
            <a:ext cx="4169074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Что </a:t>
            </a:r>
          </a:p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изображено</a:t>
            </a:r>
          </a:p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 на картинке?</a:t>
            </a:r>
          </a:p>
        </p:txBody>
      </p:sp>
      <p:pic>
        <p:nvPicPr>
          <p:cNvPr id="10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bbel.ru/_ph/29/626898919.jpg"/>
          <p:cNvPicPr>
            <a:picLocks noChangeAspect="1" noChangeArrowheads="1"/>
          </p:cNvPicPr>
          <p:nvPr/>
        </p:nvPicPr>
        <p:blipFill>
          <a:blip r:embed="rId6" cstate="print"/>
          <a:srcRect l="16741" r="6603"/>
          <a:stretch>
            <a:fillRect/>
          </a:stretch>
        </p:blipFill>
        <p:spPr bwMode="auto">
          <a:xfrm>
            <a:off x="4427984" y="1556792"/>
            <a:ext cx="4354983" cy="23042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63688" y="399877"/>
            <a:ext cx="626580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ОБО ВСЁМ / механизмы</a:t>
            </a:r>
            <a:endParaRPr lang="ru-RU" sz="4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57370" y="33608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ЧТО ЭТО?</a:t>
            </a:r>
            <a:endParaRPr lang="ru-RU" sz="54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9488" y="312331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86151" y="5040980"/>
            <a:ext cx="998765" cy="1541420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292080" y="2060848"/>
            <a:ext cx="367257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USB LEGO-коммутатор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algn="ctr">
              <a:spcBef>
                <a:spcPct val="20000"/>
              </a:spcBef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(Через этот коммутатор осуществляется управление датчиками и моторами при помощи программного обеспечения </a:t>
            </a:r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WeDo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</a:t>
            </a:r>
          </a:p>
        </p:txBody>
      </p:sp>
      <p:pic>
        <p:nvPicPr>
          <p:cNvPr id="9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dqzrr9k4bjpzk.cloudfront.net/images/13929062/910320464.jpg"/>
          <p:cNvPicPr>
            <a:picLocks noChangeAspect="1" noChangeArrowheads="1"/>
          </p:cNvPicPr>
          <p:nvPr/>
        </p:nvPicPr>
        <p:blipFill>
          <a:blip r:embed="rId6" cstate="print"/>
          <a:srcRect r="13847"/>
          <a:stretch>
            <a:fillRect/>
          </a:stretch>
        </p:blipFill>
        <p:spPr bwMode="auto">
          <a:xfrm>
            <a:off x="395536" y="2204864"/>
            <a:ext cx="4392488" cy="38164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68344" y="163378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60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12572" y="5229200"/>
            <a:ext cx="899788" cy="1388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255711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ЧТО ЭТО?</a:t>
            </a:r>
            <a:endParaRPr lang="ru-RU" sz="54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3568" y="2420888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Балка </a:t>
            </a:r>
          </a:p>
        </p:txBody>
      </p:sp>
      <p:pic>
        <p:nvPicPr>
          <p:cNvPr id="10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Katrin\Desktop\Путешествие в Роболенд\389423-750x750.jpg"/>
          <p:cNvPicPr>
            <a:picLocks noChangeAspect="1" noChangeArrowheads="1"/>
          </p:cNvPicPr>
          <p:nvPr/>
        </p:nvPicPr>
        <p:blipFill>
          <a:blip r:embed="rId6" cstate="print"/>
          <a:srcRect t="10689" b="15728"/>
          <a:stretch>
            <a:fillRect/>
          </a:stretch>
        </p:blipFill>
        <p:spPr bwMode="auto">
          <a:xfrm>
            <a:off x="4860032" y="1916832"/>
            <a:ext cx="3952220" cy="29081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13236" y="286489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60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48264" y="5062250"/>
            <a:ext cx="1007944" cy="1555586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59723" y="2492896"/>
            <a:ext cx="377708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ФИКСАТОР (или ШТИФТ)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33265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ЧТО ЭТО?</a:t>
            </a:r>
            <a:endParaRPr lang="ru-RU" sz="54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470356" cy="390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49488" y="262761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32408" y="4927113"/>
            <a:ext cx="1079952" cy="1666717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74888" y="2348880"/>
            <a:ext cx="3567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Зубчатое колесо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33265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ЧТО ЭТО?</a:t>
            </a:r>
            <a:endParaRPr lang="ru-RU" sz="54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img.brickowl.com/files/image_cache/larger/lego-dark-stone-gray-gear-with-24-teeth-3648-24505-2-612214-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348880"/>
            <a:ext cx="3679676" cy="36796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68344" y="310596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5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12572" y="5229200"/>
            <a:ext cx="899788" cy="1388666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27984" y="1687175"/>
            <a:ext cx="461507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Датчик расстояния 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(обнаруживает объекты на расстоянии до 15 см)</a:t>
            </a:r>
            <a:endParaRPr lang="ru-RU" sz="3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4500" y="32334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ЧТО ЭТО?</a:t>
            </a:r>
            <a:endParaRPr lang="ru-RU" sz="54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nfmarket.ru/site_aq/images/images%20news/LEGO%20Education%20WeDo%20%D0%B4%D0%B0%D1%82%D1%87%D0%B8%D0%BA%20%D1%80%D0%B0%D1%81%D1%81%D1%82%D0%BE%D1%8F%D0%BD%D0%B8%D1%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492896"/>
            <a:ext cx="3960440" cy="28929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087726" y="3140968"/>
            <a:ext cx="5875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«</a:t>
            </a:r>
            <a:r>
              <a:rPr lang="ru-RU" altLang="ru-RU" sz="6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Валл-и</a:t>
            </a:r>
            <a:r>
              <a:rPr lang="ru-RU" alt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»</a:t>
            </a:r>
            <a:endParaRPr lang="ru-RU" altLang="ru-RU" sz="8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09307" y="1772816"/>
            <a:ext cx="84772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Georgia" panose="02040502050405020303" pitchFamily="18" charset="0"/>
              </a:rPr>
              <a:t>Героем какого фильма является </a:t>
            </a:r>
            <a:r>
              <a:rPr lang="ru-RU" sz="3600" b="1" dirty="0" smtClean="0">
                <a:latin typeface="Georgia" panose="02040502050405020303" pitchFamily="18" charset="0"/>
              </a:rPr>
              <a:t>робот?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3036" y="209544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Из истории </a:t>
            </a:r>
            <a:endParaRPr lang="ru-RU" sz="60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549" y="209543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04248" y="5156036"/>
            <a:ext cx="929680" cy="1436976"/>
          </a:xfrm>
          <a:prstGeom prst="rect">
            <a:avLst/>
          </a:prstGeom>
        </p:spPr>
      </p:pic>
      <p:pic>
        <p:nvPicPr>
          <p:cNvPr id="11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1731567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https://banner2.kisspng.com/20180402/hlq/kisspng-wall-e-youtube-animation-film-pixar-5ac2ae45674275.9796464715227080374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3068960"/>
            <a:ext cx="3634332" cy="347280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50469" y="3137474"/>
            <a:ext cx="478535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«играй хорошо»</a:t>
            </a:r>
            <a:endParaRPr lang="ru-RU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5474" y="1930289"/>
            <a:ext cx="86763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err="1" smtClean="0">
                <a:latin typeface="Georgia" panose="02040502050405020303" pitchFamily="18" charset="0"/>
              </a:rPr>
              <a:t>Лего</a:t>
            </a:r>
            <a:r>
              <a:rPr lang="ru-RU" sz="3600" b="1" dirty="0" smtClean="0">
                <a:latin typeface="Georgia" panose="02040502050405020303" pitchFamily="18" charset="0"/>
              </a:rPr>
              <a:t> </a:t>
            </a:r>
            <a:r>
              <a:rPr lang="ru-RU" sz="3600" b="1" dirty="0">
                <a:latin typeface="Georgia" panose="02040502050405020303" pitchFamily="18" charset="0"/>
              </a:rPr>
              <a:t>– </a:t>
            </a:r>
            <a:r>
              <a:rPr lang="ru-RU" sz="3600" b="1" dirty="0" smtClean="0">
                <a:latin typeface="Georgia" panose="02040502050405020303" pitchFamily="18" charset="0"/>
              </a:rPr>
              <a:t>произошло </a:t>
            </a:r>
            <a:r>
              <a:rPr lang="ru-RU" sz="3600" b="1" dirty="0">
                <a:latin typeface="Georgia" panose="02040502050405020303" pitchFamily="18" charset="0"/>
              </a:rPr>
              <a:t>от </a:t>
            </a:r>
            <a:r>
              <a:rPr lang="ru-RU" sz="3600" b="1" dirty="0" smtClean="0">
                <a:latin typeface="Georgia" panose="02040502050405020303" pitchFamily="18" charset="0"/>
              </a:rPr>
              <a:t>датского</a:t>
            </a:r>
            <a:r>
              <a:rPr lang="en-US" sz="3600" b="1" dirty="0" smtClean="0">
                <a:latin typeface="Georgia" panose="02040502050405020303" pitchFamily="18" charset="0"/>
              </a:rPr>
              <a:t> </a:t>
            </a:r>
            <a:r>
              <a:rPr lang="ru-RU" sz="3600" b="1" dirty="0">
                <a:latin typeface="Georgia" panose="02040502050405020303" pitchFamily="18" charset="0"/>
              </a:rPr>
              <a:t>слова, которое означает</a:t>
            </a:r>
            <a:r>
              <a:rPr lang="ru-RU" sz="3600" b="1" dirty="0" smtClean="0">
                <a:latin typeface="Georgia" panose="02040502050405020303" pitchFamily="18" charset="0"/>
              </a:rPr>
              <a:t>…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209544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60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48264" y="5053511"/>
            <a:ext cx="999711" cy="1545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2552" y="209544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Из истории </a:t>
            </a:r>
            <a:endParaRPr lang="ru-RU" sz="60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869160"/>
            <a:ext cx="6099274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Леголенд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(дат. </a:t>
            </a:r>
            <a:r>
              <a:rPr lang="ru-RU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Legoland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 — «Страна ЛЕГО»)</a:t>
            </a:r>
            <a:endParaRPr lang="ru-RU" sz="72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9512" y="1772816"/>
            <a:ext cx="87490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anose="02040502050405020303" pitchFamily="18" charset="0"/>
              </a:rPr>
              <a:t>Как называет группа детских тематических парков развлечений, практически полностью построенных из конструктора LEGO?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209544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60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20272" y="5075255"/>
            <a:ext cx="999711" cy="1545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3036" y="209544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Из истории </a:t>
            </a:r>
            <a:endParaRPr lang="ru-RU" sz="60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192396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9512" y="4797152"/>
            <a:ext cx="61960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Предприниматель и изобретатель, основатель компании LEGO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131840" y="1772816"/>
            <a:ext cx="568863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latin typeface="Georgia" pitchFamily="18" charset="0"/>
              </a:rPr>
              <a:t>Оле </a:t>
            </a:r>
            <a:r>
              <a:rPr lang="ru-RU" sz="4000" b="1" dirty="0" err="1" smtClean="0">
                <a:latin typeface="Georgia" pitchFamily="18" charset="0"/>
              </a:rPr>
              <a:t>Кирк</a:t>
            </a:r>
            <a:r>
              <a:rPr lang="ru-RU" sz="4000" b="1" dirty="0" smtClean="0">
                <a:latin typeface="Georgia" pitchFamily="18" charset="0"/>
              </a:rPr>
              <a:t> </a:t>
            </a:r>
            <a:r>
              <a:rPr lang="ru-RU" sz="4000" b="1" dirty="0" err="1" smtClean="0">
                <a:latin typeface="Georgia" pitchFamily="18" charset="0"/>
              </a:rPr>
              <a:t>Кристиансен</a:t>
            </a:r>
            <a:endParaRPr lang="ru-RU" sz="4000" b="1" dirty="0" smtClean="0"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4000" b="1" dirty="0" smtClean="0">
                <a:latin typeface="Georgia" pitchFamily="18" charset="0"/>
              </a:rPr>
              <a:t>Кто это?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6526" y="220553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60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59236" y="5147263"/>
            <a:ext cx="953124" cy="1473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3036" y="209544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Из истории </a:t>
            </a:r>
            <a:endParaRPr lang="ru-RU" sz="60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0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27649095-f9bea7e4accb1ff50344c0593f98c7c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1772816"/>
            <a:ext cx="1758330" cy="29679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99592" y="4149080"/>
            <a:ext cx="5652628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От слов      </a:t>
            </a:r>
          </a:p>
          <a:p>
            <a:pPr algn="ctr">
              <a:spcBef>
                <a:spcPct val="20000"/>
              </a:spcBef>
            </a:pP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робот и техника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916832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vi-VN" sz="4800" b="1" dirty="0" smtClean="0">
                <a:latin typeface="Georgia" panose="02040502050405020303" pitchFamily="18" charset="0"/>
              </a:rPr>
              <a:t>Значение слова «робототехника». </a:t>
            </a:r>
            <a:endParaRPr lang="ru-RU" sz="4800" b="1" dirty="0" smtClean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6884" y="209544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60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41404" y="5024738"/>
            <a:ext cx="1032394" cy="15957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5696" y="209544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Из истории </a:t>
            </a:r>
            <a:endParaRPr lang="ru-RU" sz="60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35696" y="231606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ДЕТАЛИ</a:t>
            </a:r>
            <a:endParaRPr lang="ru-RU" sz="6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8344" y="231605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32240" y="5050883"/>
            <a:ext cx="1011210" cy="1562995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257728" y="3741755"/>
            <a:ext cx="354221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ru-RU" sz="16600" b="1" i="1" dirty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1</a:t>
            </a:r>
            <a:endParaRPr lang="ru-RU" sz="16600" b="1" i="1" dirty="0" smtClean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60984" y="1794321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latin typeface="Georgia" panose="02040502050405020303" pitchFamily="18" charset="0"/>
              </a:rPr>
              <a:t>Как выглядит </a:t>
            </a:r>
            <a:r>
              <a:rPr lang="ru-RU" sz="2800" b="1" dirty="0" smtClean="0">
                <a:latin typeface="Georgia" panose="02040502050405020303" pitchFamily="18" charset="0"/>
              </a:rPr>
              <a:t>датчик наклона?</a:t>
            </a: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Georgia" panose="02040502050405020303" pitchFamily="18" charset="0"/>
              </a:rPr>
              <a:t> (Выберите цифру)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-467544" y="3489727"/>
            <a:ext cx="9144000" cy="504056"/>
            <a:chOff x="0" y="3631798"/>
            <a:chExt cx="9144000" cy="504056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3724275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69701" y="3631798"/>
              <a:ext cx="54006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3306700" y="4437112"/>
            <a:ext cx="5400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79681" y="4509120"/>
            <a:ext cx="5400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7313475" y="2547876"/>
            <a:ext cx="1257300" cy="1418456"/>
            <a:chOff x="7059116" y="2809875"/>
            <a:chExt cx="1257300" cy="1418456"/>
          </a:xfrm>
        </p:grpSpPr>
        <p:pic>
          <p:nvPicPr>
            <p:cNvPr id="27649" name="Рисунок 3" descr="hello_html_m75e7a4d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116" y="2809875"/>
              <a:ext cx="1257300" cy="914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7524328" y="3724275"/>
              <a:ext cx="54006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/>
                <a:t>4</a:t>
              </a:r>
              <a:endParaRPr lang="ru-RU" sz="3600" b="1" dirty="0"/>
            </a:p>
          </p:txBody>
        </p:sp>
      </p:grpSp>
      <p:pic>
        <p:nvPicPr>
          <p:cNvPr id="25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s://educube.ru/upload/iblock/41c/41cf8f405af0ed90f2c0a13d6b2c6f72.jpg"/>
          <p:cNvPicPr>
            <a:picLocks noChangeAspect="1" noChangeArrowheads="1"/>
          </p:cNvPicPr>
          <p:nvPr/>
        </p:nvPicPr>
        <p:blipFill>
          <a:blip r:embed="rId7" cstate="print"/>
          <a:srcRect t="60076" r="62178"/>
          <a:stretch>
            <a:fillRect/>
          </a:stretch>
        </p:blipFill>
        <p:spPr bwMode="auto">
          <a:xfrm>
            <a:off x="755576" y="2564904"/>
            <a:ext cx="1165415" cy="864096"/>
          </a:xfrm>
          <a:prstGeom prst="rect">
            <a:avLst/>
          </a:prstGeom>
          <a:noFill/>
        </p:spPr>
      </p:pic>
      <p:pic>
        <p:nvPicPr>
          <p:cNvPr id="22532" name="Picture 4" descr="https://le-www-live-s.legocdn.com/images/423923/live/sc/Products/9583/9583_prod_01/8f782cae6191152a1ddae005fdf33cbd/b34d5513-b968-4d2f-96ec-a406011212f9/original/b34d5513-b968-4d2f-96ec-a406011212f9.jpg"/>
          <p:cNvPicPr>
            <a:picLocks noChangeAspect="1" noChangeArrowheads="1"/>
          </p:cNvPicPr>
          <p:nvPr/>
        </p:nvPicPr>
        <p:blipFill>
          <a:blip r:embed="rId8" cstate="print"/>
          <a:srcRect l="11148" t="50859" r="58753" b="4151"/>
          <a:stretch>
            <a:fillRect/>
          </a:stretch>
        </p:blipFill>
        <p:spPr bwMode="auto">
          <a:xfrm>
            <a:off x="5436096" y="3066293"/>
            <a:ext cx="1440160" cy="1226803"/>
          </a:xfrm>
          <a:prstGeom prst="rect">
            <a:avLst/>
          </a:prstGeom>
          <a:noFill/>
        </p:spPr>
      </p:pic>
      <p:pic>
        <p:nvPicPr>
          <p:cNvPr id="22534" name="Picture 6" descr="https://avatars.mds.yandex.net/get-marketpic/168221/market_e7aYzqdgM8LjoQSK2C_75g/ori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2924944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73434" y="253096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6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92280" y="5332237"/>
            <a:ext cx="870424" cy="1345386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5098" y="4187447"/>
            <a:ext cx="40848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6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ВТУЛКА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15098" y="1916832"/>
            <a:ext cx="40848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 smtClean="0">
                <a:latin typeface="Georgia" pitchFamily="18" charset="0"/>
              </a:rPr>
              <a:t>Что это за деталь?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4286" y="280321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ДЕТАЛИ</a:t>
            </a:r>
            <a:endParaRPr lang="ru-RU" sz="6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Katrin\Desktop\Путешествие в Роболенд\9853e699fc0f109ba1d21c0c55540f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5"/>
            <a:ext cx="2088232" cy="156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AutoShape 2" descr="https://2.allegroimg.com/s400/0138af/a90f2fd349ffa0c6669f82fae6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2.allegroimg.com/s400/0138af/a90f2fd349ffa0c6669f82fae6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2.allegroimg.com/s400/0138af/a90f2fd349ffa0c6669f82fae6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2.allegroimg.com/s400/0138af/a90f2fd349ffa0c6669f82fae6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3" name="Picture 9" descr="C:\Users\Katrin\Desktop\Путешествие в Роболенд\a90f2fd349ffa0c6669f82fae6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700808"/>
            <a:ext cx="3024336" cy="29033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1245</TotalTime>
  <Words>431</Words>
  <Application>Microsoft Office PowerPoint</Application>
  <PresentationFormat>Экран (4:3)</PresentationFormat>
  <Paragraphs>153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Аптека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Katrin</cp:lastModifiedBy>
  <cp:revision>79</cp:revision>
  <dcterms:created xsi:type="dcterms:W3CDTF">2014-01-06T16:00:12Z</dcterms:created>
  <dcterms:modified xsi:type="dcterms:W3CDTF">2018-12-13T14:48:33Z</dcterms:modified>
</cp:coreProperties>
</file>