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7" r:id="rId2"/>
    <p:sldId id="258" r:id="rId3"/>
    <p:sldId id="259" r:id="rId4"/>
    <p:sldId id="288" r:id="rId5"/>
    <p:sldId id="289" r:id="rId6"/>
    <p:sldId id="290" r:id="rId7"/>
    <p:sldId id="291" r:id="rId8"/>
    <p:sldId id="264" r:id="rId9"/>
    <p:sldId id="295" r:id="rId10"/>
    <p:sldId id="294" r:id="rId11"/>
    <p:sldId id="293" r:id="rId12"/>
    <p:sldId id="292" r:id="rId13"/>
    <p:sldId id="274" r:id="rId14"/>
    <p:sldId id="300" r:id="rId15"/>
    <p:sldId id="301" r:id="rId16"/>
    <p:sldId id="303" r:id="rId17"/>
    <p:sldId id="304" r:id="rId18"/>
    <p:sldId id="305" r:id="rId19"/>
    <p:sldId id="306" r:id="rId20"/>
    <p:sldId id="307" r:id="rId21"/>
    <p:sldId id="309" r:id="rId22"/>
    <p:sldId id="30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BF7"/>
    <a:srgbClr val="924900"/>
    <a:srgbClr val="004200"/>
    <a:srgbClr val="2A65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2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79209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5878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84585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8519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4581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25327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5173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image" Target="../media/image3.png"/><Relationship Id="rId3" Type="http://schemas.openxmlformats.org/officeDocument/2006/relationships/slide" Target="slide3.xml"/><Relationship Id="rId21" Type="http://schemas.openxmlformats.org/officeDocument/2006/relationships/slide" Target="slide20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2.xml"/><Relationship Id="rId10" Type="http://schemas.openxmlformats.org/officeDocument/2006/relationships/slide" Target="slide10.xml"/><Relationship Id="rId19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593" y="476672"/>
            <a:ext cx="83808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Видеотехнологии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Рисунок 11" descr="Рисунок19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084168" y="6165304"/>
            <a:ext cx="2700300" cy="36004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5567" y="5251102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Автор: Руцкая Е.А.,</a:t>
            </a:r>
          </a:p>
          <a:p>
            <a:pPr algn="ctr"/>
            <a:r>
              <a:rPr lang="ru-RU" dirty="0" smtClean="0">
                <a:latin typeface="Georgia" panose="02040502050405020303" pitchFamily="18" charset="0"/>
              </a:rPr>
              <a:t>педагог </a:t>
            </a:r>
            <a:r>
              <a:rPr lang="ru-RU" dirty="0" err="1" smtClean="0">
                <a:latin typeface="Georgia" panose="02040502050405020303" pitchFamily="18" charset="0"/>
              </a:rPr>
              <a:t>доп.образования</a:t>
            </a:r>
            <a:r>
              <a:rPr lang="ru-RU" dirty="0" smtClean="0">
                <a:latin typeface="Georgia" panose="02040502050405020303" pitchFamily="18" charset="0"/>
              </a:rPr>
              <a:t/>
            </a:r>
            <a:br>
              <a:rPr lang="ru-RU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>г. Когалым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9232" y="2204864"/>
            <a:ext cx="1485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4472C5"/>
                </a:solidFill>
                <a:latin typeface="ArialMT"/>
              </a:rPr>
              <a:t>Урок цифры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12360" y="22541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65570" y="5251543"/>
            <a:ext cx="902829" cy="1395473"/>
          </a:xfrm>
          <a:prstGeom prst="rect">
            <a:avLst/>
          </a:prstGeom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9512" y="1617089"/>
            <a:ext cx="84969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Занимается </a:t>
            </a:r>
            <a:r>
              <a:rPr lang="ru-RU" sz="3600" b="1" dirty="0">
                <a:latin typeface="Georgia" pitchFamily="18" charset="0"/>
              </a:rPr>
              <a:t>созданием звуковых эффектов фильма, а также звуков, не существующих в реальности и не имеющих </a:t>
            </a:r>
            <a:r>
              <a:rPr lang="ru-RU" sz="3600" b="1" dirty="0" smtClean="0">
                <a:latin typeface="Georgia" pitchFamily="18" charset="0"/>
              </a:rPr>
              <a:t>аналога.</a:t>
            </a:r>
            <a:endParaRPr lang="ru-RU" sz="3600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271100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71019" y="4531081"/>
            <a:ext cx="74328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Режиссёр звуковых эффектов</a:t>
            </a:r>
            <a:endParaRPr lang="ru-RU" sz="1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36346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020272" y="5258561"/>
            <a:ext cx="939562" cy="1452250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237357" y="3882182"/>
            <a:ext cx="65972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Световик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9682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59532" y="1490008"/>
            <a:ext cx="84249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>
                <a:latin typeface="Georgia" pitchFamily="18" charset="0"/>
              </a:rPr>
              <a:t> </a:t>
            </a:r>
            <a:r>
              <a:rPr lang="ru-RU" sz="4000" b="1" dirty="0" smtClean="0">
                <a:latin typeface="Georgia" pitchFamily="18" charset="0"/>
              </a:rPr>
              <a:t>Выставляет </a:t>
            </a:r>
            <a:r>
              <a:rPr lang="ru-RU" sz="4000" b="1" dirty="0">
                <a:latin typeface="Georgia" pitchFamily="18" charset="0"/>
              </a:rPr>
              <a:t>свет на площадке и контролирует его на протяжении всей съёмки.</a:t>
            </a:r>
            <a:endParaRPr lang="ru-RU" sz="4000" b="1" dirty="0" smtClean="0">
              <a:latin typeface="Georgia" pitchFamily="18" charset="0"/>
            </a:endParaRPr>
          </a:p>
        </p:txBody>
      </p:sp>
      <p:sp>
        <p:nvSpPr>
          <p:cNvPr id="19458" name="AutoShape 2" descr="https://4.allegroimg.com/s1440/0340eb/0e33c1fb4202866f5f5cbba9dfd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78578" y="221957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99487" y="5229200"/>
            <a:ext cx="924238" cy="1428565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9250" y="4077925"/>
            <a:ext cx="81654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Реквизитор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96687" y="1362779"/>
            <a:ext cx="814713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Занимается </a:t>
            </a:r>
            <a:r>
              <a:rPr lang="ru-RU" sz="3600" b="1" dirty="0">
                <a:latin typeface="Georgia" pitchFamily="18" charset="0"/>
              </a:rPr>
              <a:t>поиском и созданием необходимого для съёмок реквизита.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23296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63688" y="399877"/>
            <a:ext cx="626580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 ВСЁМ </a:t>
            </a:r>
            <a:endParaRPr lang="ru-RU" sz="4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2506" y="307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76256" y="4889190"/>
            <a:ext cx="1037641" cy="1603850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27584" y="3762520"/>
            <a:ext cx="62888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Каскадёр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21691" y="1296368"/>
            <a:ext cx="87006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Выполняет </a:t>
            </a:r>
            <a:r>
              <a:rPr lang="ru-RU" sz="2800" b="1" dirty="0">
                <a:latin typeface="Georgia" pitchFamily="18" charset="0"/>
              </a:rPr>
              <a:t>трюки, связанные с опасностью для жизни. Иногда совмещает функции дублёра, снимаясь вместо актёров.</a:t>
            </a:r>
            <a:endParaRPr lang="ru-RU" sz="2800" b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71244" y="267787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859236" y="5123753"/>
            <a:ext cx="953124" cy="1473214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991517" y="3606527"/>
            <a:ext cx="68042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Видеотехнология</a:t>
            </a: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399877"/>
            <a:ext cx="626580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 ВСЁМ </a:t>
            </a:r>
            <a:endParaRPr lang="ru-RU" sz="4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59584" y="1338475"/>
            <a:ext cx="84248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Технология </a:t>
            </a:r>
            <a:r>
              <a:rPr lang="ru-RU" sz="3600" b="1" dirty="0">
                <a:latin typeface="Georgia" pitchFamily="18" charset="0"/>
              </a:rPr>
              <a:t>разработки и демонстрации движущихся изображений.</a:t>
            </a:r>
            <a:endParaRPr lang="ru-RU" sz="3600" b="1" dirty="0" smtClean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71244" y="130838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676940" y="5085183"/>
            <a:ext cx="991403" cy="153238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-357568" y="4061679"/>
            <a:ext cx="896438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Видеозвонок</a:t>
            </a: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81701" y="1076616"/>
            <a:ext cx="880792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Это </a:t>
            </a:r>
            <a:r>
              <a:rPr lang="ru-RU" sz="3600" b="1" dirty="0">
                <a:latin typeface="Georgia" pitchFamily="18" charset="0"/>
              </a:rPr>
              <a:t>способ связи, который позволяет собеседникам видеть и слышать друг друга в реальном времени.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399877"/>
            <a:ext cx="626580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 ВСЁМ</a:t>
            </a:r>
            <a:endParaRPr lang="ru-RU" sz="4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281562" y="4809346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Нейросеть</a:t>
            </a:r>
            <a:endParaRPr lang="ru-RU" sz="4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Математическая </a:t>
            </a:r>
            <a:r>
              <a:rPr lang="ru-RU" sz="3200" b="1" dirty="0">
                <a:latin typeface="Georgia" pitchFamily="18" charset="0"/>
              </a:rPr>
              <a:t>модель, работающая по принципам нервной системы живых организмов. Ее основное назначение — решать интеллектуальные задачи.</a:t>
            </a:r>
            <a:endParaRPr lang="ru-RU" sz="32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ВСЁМ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05950" y="3705703"/>
            <a:ext cx="64087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Видеоконтент</a:t>
            </a:r>
            <a:endParaRPr lang="ru-RU" sz="4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Это </a:t>
            </a:r>
            <a:r>
              <a:rPr lang="ru-RU" sz="3600" b="1" dirty="0">
                <a:latin typeface="Georgia" pitchFamily="18" charset="0"/>
              </a:rPr>
              <a:t>любая информация в формате видео: рекламные ролики, интервью, </a:t>
            </a:r>
            <a:r>
              <a:rPr lang="ru-RU" sz="3600" b="1" dirty="0" err="1">
                <a:latin typeface="Georgia" pitchFamily="18" charset="0"/>
              </a:rPr>
              <a:t>видеообзоры</a:t>
            </a:r>
            <a:r>
              <a:rPr lang="ru-RU" sz="3600" b="1" dirty="0">
                <a:latin typeface="Georgia" pitchFamily="18" charset="0"/>
              </a:rPr>
              <a:t>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ОБО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ВСЁМ</a:t>
            </a:r>
            <a:endParaRPr lang="ru-RU" sz="48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16816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115616" y="4896042"/>
            <a:ext cx="6408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6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Алгоритм</a:t>
            </a:r>
            <a:endParaRPr lang="ru-RU" sz="6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17682" y="1083592"/>
            <a:ext cx="863757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latin typeface="Georgia" pitchFamily="18" charset="0"/>
              </a:rPr>
              <a:t>Четко </a:t>
            </a:r>
            <a:r>
              <a:rPr lang="ru-RU" sz="4000" b="1" dirty="0">
                <a:latin typeface="Georgia" pitchFamily="18" charset="0"/>
              </a:rPr>
              <a:t>определенная последовательность действий, которые</a:t>
            </a:r>
          </a:p>
          <a:p>
            <a:pPr algn="ctr">
              <a:spcBef>
                <a:spcPct val="20000"/>
              </a:spcBef>
            </a:pPr>
            <a:r>
              <a:rPr lang="ru-RU" sz="4000" b="1" dirty="0">
                <a:latin typeface="Georgia" pitchFamily="18" charset="0"/>
              </a:rPr>
              <a:t>нужно сделать, чтобы достичь желаемого результата?</a:t>
            </a:r>
            <a:endParaRPr lang="ru-RU" sz="40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Терминология</a:t>
            </a:r>
          </a:p>
        </p:txBody>
      </p:sp>
    </p:spTree>
    <p:extLst>
      <p:ext uri="{BB962C8B-B14F-4D97-AF65-F5344CB8AC3E}">
        <p14:creationId xmlns:p14="http://schemas.microsoft.com/office/powerpoint/2010/main" val="36201836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27584" y="4581128"/>
            <a:ext cx="64087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Пиксель</a:t>
            </a:r>
            <a:endParaRPr lang="ru-RU" sz="5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Наименьший </a:t>
            </a:r>
            <a:r>
              <a:rPr lang="ru-RU" sz="3600" b="1" dirty="0">
                <a:latin typeface="Georgia" pitchFamily="18" charset="0"/>
              </a:rPr>
              <a:t>элемент цифрового изображения. Из множества</a:t>
            </a:r>
          </a:p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itchFamily="18" charset="0"/>
              </a:rPr>
              <a:t>пикселей разных цветов получается </a:t>
            </a:r>
            <a:r>
              <a:rPr lang="ru-RU" sz="3600" b="1" dirty="0" smtClean="0">
                <a:latin typeface="Georgia" pitchFamily="18" charset="0"/>
              </a:rPr>
              <a:t>изображение.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Терминология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265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9" name="AutoShape 4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97969" y="1974945"/>
            <a:ext cx="719138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10</a:t>
            </a:r>
          </a:p>
        </p:txBody>
      </p:sp>
      <p:sp>
        <p:nvSpPr>
          <p:cNvPr id="3121" name="AutoShape 4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33007" y="1974945"/>
            <a:ext cx="719137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20</a:t>
            </a:r>
          </a:p>
        </p:txBody>
      </p:sp>
      <p:sp>
        <p:nvSpPr>
          <p:cNvPr id="3122" name="AutoShape 5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869632" y="1974945"/>
            <a:ext cx="719137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3123" name="AutoShape 5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6257" y="1974945"/>
            <a:ext cx="719137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40</a:t>
            </a:r>
          </a:p>
        </p:txBody>
      </p:sp>
      <p:sp>
        <p:nvSpPr>
          <p:cNvPr id="3124" name="AutoShape 5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741294" y="1974945"/>
            <a:ext cx="719138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3125" name="AutoShape 5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032259" y="3054991"/>
            <a:ext cx="719138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3126" name="AutoShape 54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933007" y="3054991"/>
            <a:ext cx="719137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3127" name="AutoShape 5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869632" y="3054991"/>
            <a:ext cx="719137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3128" name="AutoShape 56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6257" y="3054991"/>
            <a:ext cx="719137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3129" name="AutoShape 57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741294" y="3054991"/>
            <a:ext cx="719138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3135" name="AutoShape 6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997969" y="4135185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3136" name="AutoShape 6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933007" y="4135185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3137" name="AutoShape 6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5868144" y="4135259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30</a:t>
            </a:r>
          </a:p>
        </p:txBody>
      </p:sp>
      <p:sp>
        <p:nvSpPr>
          <p:cNvPr id="3138" name="AutoShape 66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6257" y="4150023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3139" name="AutoShape 67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741294" y="4135185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468312" y="1974945"/>
            <a:ext cx="2879551" cy="719138"/>
          </a:xfrm>
          <a:prstGeom prst="bevel">
            <a:avLst>
              <a:gd name="adj" fmla="val 7727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 smtClean="0">
                <a:latin typeface="Georgia" pitchFamily="18" charset="0"/>
              </a:rPr>
              <a:t>Из истории</a:t>
            </a:r>
            <a:endParaRPr lang="ru-RU" sz="2400" b="1" cap="all" dirty="0">
              <a:latin typeface="Georgia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468312" y="4135185"/>
            <a:ext cx="2879551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 smtClean="0">
                <a:latin typeface="Georgia" pitchFamily="18" charset="0"/>
              </a:rPr>
              <a:t>Обо всём</a:t>
            </a:r>
            <a:endParaRPr lang="ru-RU" sz="2400" b="1" cap="all" dirty="0">
              <a:latin typeface="Georgia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468312" y="3054991"/>
            <a:ext cx="2879551" cy="719138"/>
          </a:xfrm>
          <a:prstGeom prst="bevel">
            <a:avLst>
              <a:gd name="adj" fmla="val 7727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>
                <a:latin typeface="Georgia" pitchFamily="18" charset="0"/>
              </a:rPr>
              <a:t>профессия</a:t>
            </a: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8" cstate="screen"/>
          <a:srcRect/>
          <a:stretch>
            <a:fillRect/>
          </a:stretch>
        </p:blipFill>
        <p:spPr>
          <a:xfrm>
            <a:off x="7337399" y="6357643"/>
            <a:ext cx="1152128" cy="300800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1083702" y="533843"/>
            <a:ext cx="700864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Видеотехнологии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4000796" y="5182802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37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4935834" y="5182802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39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870971" y="5182876"/>
            <a:ext cx="719137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30</a:t>
            </a:r>
          </a:p>
        </p:txBody>
      </p:sp>
      <p:sp>
        <p:nvSpPr>
          <p:cNvPr id="40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6809084" y="5197640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41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7744121" y="5182802"/>
            <a:ext cx="719138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50</a:t>
            </a:r>
          </a:p>
        </p:txBody>
      </p:sp>
      <p:sp>
        <p:nvSpPr>
          <p:cNvPr id="42" name="AutoShape 47"/>
          <p:cNvSpPr>
            <a:spLocks noChangeArrowheads="1"/>
          </p:cNvSpPr>
          <p:nvPr/>
        </p:nvSpPr>
        <p:spPr bwMode="auto">
          <a:xfrm>
            <a:off x="471139" y="5182802"/>
            <a:ext cx="2879551" cy="719137"/>
          </a:xfrm>
          <a:prstGeom prst="bevel">
            <a:avLst>
              <a:gd name="adj" fmla="val 7727"/>
            </a:avLst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000" b="1" cap="all" dirty="0">
                <a:latin typeface="Georgia" pitchFamily="18" charset="0"/>
              </a:rPr>
              <a:t>Терминология</a:t>
            </a:r>
            <a:endParaRPr lang="ru-RU" sz="2000" b="1" cap="all" dirty="0">
              <a:latin typeface="Georgia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755576" y="5064334"/>
            <a:ext cx="640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Разрешение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06272" y="1223752"/>
            <a:ext cx="8637573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 smtClean="0">
                <a:latin typeface="Georgia" pitchFamily="18" charset="0"/>
              </a:rPr>
              <a:t>Это </a:t>
            </a:r>
            <a:r>
              <a:rPr lang="ru-RU" sz="4400" b="1" dirty="0">
                <a:latin typeface="Georgia" pitchFamily="18" charset="0"/>
              </a:rPr>
              <a:t>количество пикселей в измерении высоты и ширины</a:t>
            </a:r>
          </a:p>
          <a:p>
            <a:pPr algn="ctr">
              <a:spcBef>
                <a:spcPct val="20000"/>
              </a:spcBef>
            </a:pPr>
            <a:r>
              <a:rPr lang="ru-RU" sz="4400" b="1" dirty="0">
                <a:latin typeface="Georgia" pitchFamily="18" charset="0"/>
              </a:rPr>
              <a:t>цифрового изображения.</a:t>
            </a:r>
            <a:endParaRPr lang="ru-RU" sz="44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Терминология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171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827584" y="4813700"/>
            <a:ext cx="6408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Буфер</a:t>
            </a:r>
            <a:endParaRPr lang="ru-RU" sz="4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 smtClean="0">
                <a:latin typeface="Georgia" pitchFamily="18" charset="0"/>
              </a:rPr>
              <a:t>Область </a:t>
            </a:r>
            <a:r>
              <a:rPr lang="ru-RU" sz="4400" b="1" dirty="0">
                <a:latin typeface="Georgia" pitchFamily="18" charset="0"/>
              </a:rPr>
              <a:t>памяти, которая используется для временного хранения</a:t>
            </a:r>
          </a:p>
          <a:p>
            <a:pPr algn="ctr">
              <a:spcBef>
                <a:spcPct val="20000"/>
              </a:spcBef>
            </a:pPr>
            <a:r>
              <a:rPr lang="ru-RU" sz="4400" b="1" dirty="0">
                <a:latin typeface="Georgia" pitchFamily="18" charset="0"/>
              </a:rPr>
              <a:t>информации.</a:t>
            </a:r>
            <a:endParaRPr lang="ru-RU" sz="44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Терминология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81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12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94330" y="5949280"/>
            <a:ext cx="770053" cy="66828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90274" y="188640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</a:t>
            </a:r>
            <a:endParaRPr lang="ru-RU" sz="60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Рисунок 24" descr="Рисунок33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948023" y="5229199"/>
            <a:ext cx="895251" cy="1383761"/>
          </a:xfrm>
          <a:prstGeom prst="rect">
            <a:avLst/>
          </a:prstGeom>
        </p:spPr>
      </p:pic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73726" y="4042809"/>
            <a:ext cx="82056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Кодек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26810" y="1416257"/>
            <a:ext cx="863757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Это </a:t>
            </a:r>
            <a:r>
              <a:rPr lang="ru-RU" sz="3600" b="1" dirty="0">
                <a:latin typeface="Georgia" pitchFamily="18" charset="0"/>
              </a:rPr>
              <a:t>программа, которая используется для сжатия видеофайла </a:t>
            </a:r>
            <a:r>
              <a:rPr lang="ru-RU" sz="3600" b="1" dirty="0" smtClean="0">
                <a:latin typeface="Georgia" pitchFamily="18" charset="0"/>
              </a:rPr>
              <a:t>или аудиофайла</a:t>
            </a:r>
            <a:r>
              <a:rPr lang="ru-RU" sz="3600" b="1" dirty="0">
                <a:latin typeface="Georgia" pitchFamily="18" charset="0"/>
              </a:rPr>
              <a:t>. 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7338" y="188640"/>
            <a:ext cx="6065936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Терминология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5340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11560" y="5533781"/>
            <a:ext cx="5875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«</a:t>
            </a:r>
            <a:r>
              <a:rPr lang="ru-RU" alt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2018 </a:t>
            </a:r>
            <a:r>
              <a:rPr lang="ru-RU" altLang="ru-RU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  <a:cs typeface="Arial" pitchFamily="34" charset="0"/>
              </a:rPr>
              <a:t>год»</a:t>
            </a:r>
            <a:endParaRPr lang="ru-RU" altLang="ru-RU" sz="6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  <a:cs typeface="Arial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71438" y="1285078"/>
            <a:ext cx="847722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Georgia" panose="02040502050405020303" pitchFamily="18" charset="0"/>
              </a:rPr>
              <a:t>Одной из самых популярных социальных сетей в России является </a:t>
            </a:r>
            <a:r>
              <a:rPr lang="ru-RU" sz="3600" b="1" dirty="0" err="1">
                <a:latin typeface="Georgia" panose="02040502050405020303" pitchFamily="18" charset="0"/>
              </a:rPr>
              <a:t>ВКонтакте</a:t>
            </a:r>
            <a:r>
              <a:rPr lang="ru-RU" sz="3600" b="1" dirty="0">
                <a:latin typeface="Georgia" panose="02040502050405020303" pitchFamily="18" charset="0"/>
              </a:rPr>
              <a:t>, и в </a:t>
            </a:r>
            <a:r>
              <a:rPr lang="ru-RU" sz="3600" b="1" dirty="0" smtClean="0">
                <a:latin typeface="Georgia" panose="02040502050405020303" pitchFamily="18" charset="0"/>
              </a:rPr>
              <a:t>каком </a:t>
            </a:r>
            <a:r>
              <a:rPr lang="ru-RU" sz="3600" b="1" dirty="0">
                <a:latin typeface="Georgia" panose="02040502050405020303" pitchFamily="18" charset="0"/>
              </a:rPr>
              <a:t>году компания </a:t>
            </a:r>
            <a:r>
              <a:rPr lang="ru-RU" sz="3600" b="1" dirty="0" err="1">
                <a:latin typeface="Georgia" panose="02040502050405020303" pitchFamily="18" charset="0"/>
              </a:rPr>
              <a:t>ВКонтакте</a:t>
            </a:r>
            <a:r>
              <a:rPr lang="ru-RU" sz="3600" b="1" dirty="0">
                <a:latin typeface="Georgia" panose="02040502050405020303" pitchFamily="18" charset="0"/>
              </a:rPr>
              <a:t> представила свои звонки, позволяющие общаться </a:t>
            </a:r>
            <a:r>
              <a:rPr lang="ru-RU" sz="3600" b="1" dirty="0" smtClean="0">
                <a:latin typeface="Georgia" panose="02040502050405020303" pitchFamily="18" charset="0"/>
              </a:rPr>
              <a:t>внутри сети.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303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0549" y="209543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04248" y="5156036"/>
            <a:ext cx="929680" cy="143697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69346" y="4374323"/>
            <a:ext cx="82947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600" b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«Искусственный интеллект»</a:t>
            </a:r>
            <a:endParaRPr lang="ru-RU" sz="3600" b="1" dirty="0">
              <a:ln w="11430">
                <a:noFill/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9346" y="1479144"/>
            <a:ext cx="86763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anose="02040502050405020303" pitchFamily="18" charset="0"/>
              </a:rPr>
              <a:t>ЭТОТ термин появился </a:t>
            </a:r>
            <a:r>
              <a:rPr lang="ru-RU" sz="3600" b="1" dirty="0">
                <a:latin typeface="Georgia" panose="02040502050405020303" pitchFamily="18" charset="0"/>
              </a:rPr>
              <a:t>в 1956 году, но настоящей популярности технология </a:t>
            </a:r>
            <a:r>
              <a:rPr lang="ru-RU" sz="3600" b="1" dirty="0" smtClean="0">
                <a:latin typeface="Georgia" panose="02040502050405020303" pitchFamily="18" charset="0"/>
              </a:rPr>
              <a:t>достигла </a:t>
            </a:r>
            <a:r>
              <a:rPr lang="ru-RU" sz="3600" b="1" dirty="0">
                <a:latin typeface="Georgia" panose="02040502050405020303" pitchFamily="18" charset="0"/>
              </a:rPr>
              <a:t>лишь сегодня на фоне увеличения объёмов </a:t>
            </a:r>
            <a:r>
              <a:rPr lang="ru-RU" sz="3600" b="1" dirty="0" smtClean="0">
                <a:latin typeface="Georgia" panose="02040502050405020303" pitchFamily="18" charset="0"/>
              </a:rPr>
              <a:t>данных</a:t>
            </a:r>
            <a:endParaRPr lang="ru-RU" sz="3200" b="1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948264" y="5053511"/>
            <a:ext cx="999711" cy="1545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02552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713036" y="5075255"/>
            <a:ext cx="45151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8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Клипмейкер</a:t>
            </a:r>
            <a:endParaRPr lang="ru-RU" sz="115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97493" y="1225207"/>
            <a:ext cx="8749013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dirty="0">
                <a:latin typeface="Georgia" panose="02040502050405020303" pitchFamily="18" charset="0"/>
              </a:rPr>
              <a:t> </a:t>
            </a:r>
            <a:r>
              <a:rPr lang="ru-RU" sz="3200" b="1" dirty="0" smtClean="0">
                <a:latin typeface="Georgia" panose="02040502050405020303" pitchFamily="18" charset="0"/>
              </a:rPr>
              <a:t>Киносъёмка </a:t>
            </a:r>
            <a:r>
              <a:rPr lang="ru-RU" sz="3200" b="1" dirty="0">
                <a:latin typeface="Georgia" panose="02040502050405020303" pitchFamily="18" charset="0"/>
              </a:rPr>
              <a:t>под музыку появилась сразу же с изобретением звукового кино в конце 1920-х годов</a:t>
            </a:r>
            <a:r>
              <a:rPr lang="ru-RU" sz="3200" b="1" dirty="0" smtClean="0">
                <a:latin typeface="Georgia" panose="02040502050405020303" pitchFamily="18" charset="0"/>
              </a:rPr>
              <a:t>.</a:t>
            </a:r>
          </a:p>
          <a:p>
            <a:pPr algn="ctr">
              <a:spcBef>
                <a:spcPct val="20000"/>
              </a:spcBef>
            </a:pPr>
            <a:r>
              <a:rPr lang="ru-RU" sz="3200" b="1" smtClean="0">
                <a:latin typeface="Georgia" panose="02040502050405020303" pitchFamily="18" charset="0"/>
              </a:rPr>
              <a:t>Как называется специалист</a:t>
            </a:r>
            <a:r>
              <a:rPr lang="ru-RU" sz="3200" b="1" dirty="0">
                <a:latin typeface="Georgia" panose="02040502050405020303" pitchFamily="18" charset="0"/>
              </a:rPr>
              <a:t>, который создает рекламные или музыкальные видеоролики (клипы). Его еще называют режиссером видеоклипов.</a:t>
            </a:r>
            <a:endParaRPr lang="ru-RU" sz="3200" b="1" dirty="0" smtClean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020272" y="5075255"/>
            <a:ext cx="999711" cy="15452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303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55752" y="4271339"/>
            <a:ext cx="61960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2005 год</a:t>
            </a:r>
            <a:endParaRPr lang="ru-RU" sz="7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23528" y="1408532"/>
            <a:ext cx="864095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latin typeface="Georgia" pitchFamily="18" charset="0"/>
              </a:rPr>
              <a:t>В каком году на </a:t>
            </a:r>
            <a:r>
              <a:rPr lang="ru-RU" sz="4000" b="1" dirty="0" err="1">
                <a:latin typeface="Georgia" pitchFamily="18" charset="0"/>
              </a:rPr>
              <a:t>YouTube</a:t>
            </a:r>
            <a:r>
              <a:rPr lang="ru-RU" sz="4000" b="1" dirty="0">
                <a:latin typeface="Georgia" pitchFamily="18" charset="0"/>
              </a:rPr>
              <a:t> загрузили первое видео в истории.</a:t>
            </a:r>
            <a:endParaRPr lang="ru-RU" sz="4000" b="1" dirty="0" smtClean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6526" y="220553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59236" y="5147263"/>
            <a:ext cx="953124" cy="1473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303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-454637" y="3973354"/>
            <a:ext cx="93407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в 1956 </a:t>
            </a:r>
            <a:r>
              <a:rPr lang="ru-RU" sz="4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году</a:t>
            </a:r>
            <a:endParaRPr lang="ru-RU" sz="44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98201" y="1492862"/>
            <a:ext cx="82809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atin typeface="Georgia" panose="02040502050405020303" pitchFamily="18" charset="0"/>
              </a:rPr>
              <a:t>Первая же в истории </a:t>
            </a:r>
            <a:r>
              <a:rPr lang="ru-RU" sz="3600" b="1" dirty="0" smtClean="0">
                <a:latin typeface="Georgia" panose="02040502050405020303" pitchFamily="18" charset="0"/>
              </a:rPr>
              <a:t>видеокамера</a:t>
            </a:r>
            <a:r>
              <a:rPr lang="ru-RU" sz="3600" b="1" dirty="0">
                <a:latin typeface="Georgia" panose="02040502050405020303" pitchFamily="18" charset="0"/>
              </a:rPr>
              <a:t>, которая записывала и звук, и видеоизображение появилась</a:t>
            </a:r>
            <a:endParaRPr lang="ru-RU" sz="3600" b="1" dirty="0">
              <a:latin typeface="Georgia" panose="020405020504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6884" y="209544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60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дом-6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pic>
        <p:nvPicPr>
          <p:cNvPr id="25" name="Рисунок 24" descr="Рисунок30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841404" y="5024738"/>
            <a:ext cx="1032394" cy="15957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835696" y="209544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Из истории </a:t>
            </a:r>
            <a:endParaRPr lang="ru-RU" sz="60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835696" y="231606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68344" y="231605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732240" y="5050883"/>
            <a:ext cx="1011210" cy="1562995"/>
          </a:xfrm>
          <a:prstGeom prst="rect">
            <a:avLst/>
          </a:prstGeom>
        </p:spPr>
      </p:pic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25293" y="1848646"/>
            <a:ext cx="84969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4000" b="1" dirty="0" smtClean="0">
                <a:latin typeface="Georgia" panose="02040502050405020303" pitchFamily="18" charset="0"/>
              </a:rPr>
              <a:t>Пишет </a:t>
            </a:r>
            <a:r>
              <a:rPr lang="ru-RU" sz="4000" b="1" dirty="0">
                <a:latin typeface="Georgia" panose="02040502050405020303" pitchFamily="18" charset="0"/>
              </a:rPr>
              <a:t>музыку для звукового оформления ролика. </a:t>
            </a:r>
            <a:endParaRPr lang="ru-RU" sz="4000" b="1" dirty="0" smtClean="0">
              <a:latin typeface="Georgia" panose="02040502050405020303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585217" y="3773464"/>
            <a:ext cx="5652628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anose="02040502050405020303" pitchFamily="18" charset="0"/>
              </a:rPr>
              <a:t>«Композитор»</a:t>
            </a: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>
              <a:spcBef>
                <a:spcPct val="20000"/>
              </a:spcBef>
            </a:pPr>
            <a:endParaRPr lang="ru-RU" sz="36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дом-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172400" y="5949280"/>
            <a:ext cx="770400" cy="6709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73434" y="253096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60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 descr="Рисунок31.pn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092280" y="5332237"/>
            <a:ext cx="870424" cy="1345386"/>
          </a:xfrm>
          <a:prstGeom prst="rect">
            <a:avLst/>
          </a:prstGeom>
        </p:spPr>
      </p:pic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0392" y="5132959"/>
            <a:ext cx="67247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20000"/>
              </a:spcBef>
            </a:pPr>
            <a:r>
              <a:rPr lang="ru-RU" sz="4400" b="1" i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Продюсер</a:t>
            </a:r>
            <a:endParaRPr lang="ru-RU" sz="4400" b="1" i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60375" y="1323209"/>
            <a:ext cx="825610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dirty="0" smtClean="0">
                <a:latin typeface="Georgia" pitchFamily="18" charset="0"/>
              </a:rPr>
              <a:t>Художественный </a:t>
            </a:r>
            <a:r>
              <a:rPr lang="ru-RU" sz="3600" b="1" dirty="0">
                <a:latin typeface="Georgia" pitchFamily="18" charset="0"/>
              </a:rPr>
              <a:t>и финансовый руководитель проекта. Формирует проект, выбирает сценарий и режиссёра, осуществляет производство и контроль.</a:t>
            </a:r>
            <a:endParaRPr lang="ru-RU" sz="36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4286" y="280321"/>
            <a:ext cx="64807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профессия</a:t>
            </a:r>
          </a:p>
        </p:txBody>
      </p:sp>
      <p:sp>
        <p:nvSpPr>
          <p:cNvPr id="21506" name="AutoShape 2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2.allegroimg.com/s400/0138af/a90f2fd349ffa0c6669f82fae6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1442</TotalTime>
  <Words>433</Words>
  <Application>Microsoft Office PowerPoint</Application>
  <PresentationFormat>Экран (4:3)</PresentationFormat>
  <Paragraphs>121</Paragraphs>
  <Slides>22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Arial Black</vt:lpstr>
      <vt:lpstr>ArialMT</vt:lpstr>
      <vt:lpstr>Book Antiqua</vt:lpstr>
      <vt:lpstr>Calibri</vt:lpstr>
      <vt:lpstr>Century Gothic</vt:lpstr>
      <vt:lpstr>Georgia</vt:lpstr>
      <vt:lpstr>Times New Roman</vt:lpstr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Учетная запись Майкрософт</cp:lastModifiedBy>
  <cp:revision>118</cp:revision>
  <dcterms:created xsi:type="dcterms:W3CDTF">2014-01-06T16:00:12Z</dcterms:created>
  <dcterms:modified xsi:type="dcterms:W3CDTF">2023-10-16T13:31:34Z</dcterms:modified>
</cp:coreProperties>
</file>