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7" r:id="rId2"/>
    <p:sldId id="258" r:id="rId3"/>
    <p:sldId id="259" r:id="rId4"/>
    <p:sldId id="288" r:id="rId5"/>
    <p:sldId id="289" r:id="rId6"/>
    <p:sldId id="290" r:id="rId7"/>
    <p:sldId id="291" r:id="rId8"/>
    <p:sldId id="264" r:id="rId9"/>
    <p:sldId id="295" r:id="rId10"/>
    <p:sldId id="294" r:id="rId11"/>
    <p:sldId id="293" r:id="rId12"/>
    <p:sldId id="292" r:id="rId13"/>
    <p:sldId id="274" r:id="rId14"/>
    <p:sldId id="300" r:id="rId15"/>
    <p:sldId id="301" r:id="rId16"/>
    <p:sldId id="303" r:id="rId17"/>
    <p:sldId id="304" r:id="rId18"/>
    <p:sldId id="305" r:id="rId19"/>
    <p:sldId id="306" r:id="rId20"/>
    <p:sldId id="307" r:id="rId21"/>
    <p:sldId id="309" r:id="rId22"/>
    <p:sldId id="30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BF7"/>
    <a:srgbClr val="924900"/>
    <a:srgbClr val="004200"/>
    <a:srgbClr val="2A65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63BEF-93B8-46E2-9E17-1E082CCA5161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637E2-DC3F-4D12-BC14-6992AC1D16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20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9413D5-C178-4D2A-87C4-B25D6DF7E349}" type="slidenum">
              <a:rPr lang="ru-RU" smtClean="0"/>
              <a:pPr/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779209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415503-F96C-444A-9BF1-735A2AC34F68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658780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845850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785194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45810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253271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5173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92D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8032C04-C30A-4CC7-ACC3-8D07A76C134E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image" Target="../media/image3.png"/><Relationship Id="rId3" Type="http://schemas.openxmlformats.org/officeDocument/2006/relationships/slide" Target="slide3.xml"/><Relationship Id="rId21" Type="http://schemas.openxmlformats.org/officeDocument/2006/relationships/slide" Target="slide20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" Type="http://schemas.openxmlformats.org/officeDocument/2006/relationships/notesSlide" Target="../notesSlides/notesSlide2.xml"/><Relationship Id="rId16" Type="http://schemas.openxmlformats.org/officeDocument/2006/relationships/slide" Target="slide16.xml"/><Relationship Id="rId20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2.xml"/><Relationship Id="rId10" Type="http://schemas.openxmlformats.org/officeDocument/2006/relationships/slide" Target="slide10.xml"/><Relationship Id="rId19" Type="http://schemas.openxmlformats.org/officeDocument/2006/relationships/slide" Target="slide18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1593" y="476672"/>
            <a:ext cx="838082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Видеотехнологии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2" name="Рисунок 11" descr="Рисунок19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6084168" y="6165304"/>
            <a:ext cx="2700300" cy="3600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15567" y="5251102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Georgia" panose="02040502050405020303" pitchFamily="18" charset="0"/>
              </a:rPr>
              <a:t>Автор: Руцкая Е.А.,</a:t>
            </a:r>
          </a:p>
          <a:p>
            <a:pPr algn="ctr"/>
            <a:r>
              <a:rPr lang="ru-RU" dirty="0" smtClean="0">
                <a:latin typeface="Georgia" panose="02040502050405020303" pitchFamily="18" charset="0"/>
              </a:rPr>
              <a:t>педагог </a:t>
            </a:r>
            <a:r>
              <a:rPr lang="ru-RU" dirty="0" err="1" smtClean="0">
                <a:latin typeface="Georgia" panose="02040502050405020303" pitchFamily="18" charset="0"/>
              </a:rPr>
              <a:t>доп.образования</a:t>
            </a:r>
            <a:r>
              <a:rPr lang="ru-RU" dirty="0" smtClean="0">
                <a:latin typeface="Georgia" panose="02040502050405020303" pitchFamily="18" charset="0"/>
              </a:rPr>
              <a:t/>
            </a:r>
            <a:br>
              <a:rPr lang="ru-RU" dirty="0" smtClean="0">
                <a:latin typeface="Georgia" panose="02040502050405020303" pitchFamily="18" charset="0"/>
              </a:rPr>
            </a:br>
            <a:r>
              <a:rPr lang="ru-RU" dirty="0" smtClean="0">
                <a:latin typeface="Georgia" panose="02040502050405020303" pitchFamily="18" charset="0"/>
              </a:rPr>
              <a:t>г. Когалым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29232" y="2204864"/>
            <a:ext cx="1485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4472C5"/>
                </a:solidFill>
                <a:latin typeface="ArialMT"/>
              </a:rPr>
              <a:t>Урок цифры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дом-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72400" y="5949280"/>
            <a:ext cx="770400" cy="67090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812360" y="22541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60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Рисунок31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965570" y="5251543"/>
            <a:ext cx="902829" cy="1395473"/>
          </a:xfrm>
          <a:prstGeom prst="rect">
            <a:avLst/>
          </a:prstGeom>
        </p:spPr>
      </p:pic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79512" y="1617089"/>
            <a:ext cx="849694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 smtClean="0">
                <a:latin typeface="Georgia" pitchFamily="18" charset="0"/>
              </a:rPr>
              <a:t>Занимается </a:t>
            </a:r>
            <a:r>
              <a:rPr lang="ru-RU" sz="3600" b="1" dirty="0">
                <a:latin typeface="Georgia" pitchFamily="18" charset="0"/>
              </a:rPr>
              <a:t>созданием звуковых эффектов фильма, а также звуков, не существующих в реальности и не имеющих </a:t>
            </a:r>
            <a:r>
              <a:rPr lang="ru-RU" sz="3600" b="1" dirty="0" smtClean="0">
                <a:latin typeface="Georgia" pitchFamily="18" charset="0"/>
              </a:rPr>
              <a:t>аналога.</a:t>
            </a:r>
            <a:endParaRPr lang="ru-RU" sz="3600" b="1" dirty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9672" y="271100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профессия</a:t>
            </a: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771019" y="4531081"/>
            <a:ext cx="743280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Режиссёр звуковых эффектов</a:t>
            </a:r>
            <a:endParaRPr lang="ru-RU" sz="16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дом-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72400" y="5949280"/>
            <a:ext cx="770400" cy="67090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636346" y="209544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endParaRPr lang="ru-RU" sz="60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Рисунок31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7020272" y="5258561"/>
            <a:ext cx="939562" cy="1452250"/>
          </a:xfrm>
          <a:prstGeom prst="rect">
            <a:avLst/>
          </a:prstGeom>
        </p:spPr>
      </p:pic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1237357" y="3882182"/>
            <a:ext cx="65972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8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Световик</a:t>
            </a:r>
            <a:endParaRPr lang="ru-RU" sz="48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59682" y="209544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профессия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59532" y="1490008"/>
            <a:ext cx="842493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4000" b="1" dirty="0">
                <a:latin typeface="Georgia" pitchFamily="18" charset="0"/>
              </a:rPr>
              <a:t> </a:t>
            </a:r>
            <a:r>
              <a:rPr lang="ru-RU" sz="4000" b="1" dirty="0" smtClean="0">
                <a:latin typeface="Georgia" pitchFamily="18" charset="0"/>
              </a:rPr>
              <a:t>Выставляет </a:t>
            </a:r>
            <a:r>
              <a:rPr lang="ru-RU" sz="4000" b="1" dirty="0">
                <a:latin typeface="Georgia" pitchFamily="18" charset="0"/>
              </a:rPr>
              <a:t>свет на площадке и контролирует его на протяжении всей съёмки.</a:t>
            </a:r>
            <a:endParaRPr lang="ru-RU" sz="4000" b="1" dirty="0" smtClean="0">
              <a:latin typeface="Georgia" pitchFamily="18" charset="0"/>
            </a:endParaRPr>
          </a:p>
        </p:txBody>
      </p:sp>
      <p:sp>
        <p:nvSpPr>
          <p:cNvPr id="19458" name="AutoShape 2" descr="https://4.allegroimg.com/s1440/0340eb/0e33c1fb4202866f5f5cbba9dfd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дом-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72400" y="5949280"/>
            <a:ext cx="770400" cy="67090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678578" y="221957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60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Рисунок31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899487" y="5229200"/>
            <a:ext cx="924238" cy="1428565"/>
          </a:xfrm>
          <a:prstGeom prst="rect">
            <a:avLst/>
          </a:prstGeom>
        </p:spPr>
      </p:pic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489250" y="4077925"/>
            <a:ext cx="81654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Реквизитор</a:t>
            </a:r>
            <a:endParaRPr lang="ru-RU" sz="48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596687" y="1362779"/>
            <a:ext cx="81471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 smtClean="0">
                <a:latin typeface="Georgia" pitchFamily="18" charset="0"/>
              </a:rPr>
              <a:t>Занимается </a:t>
            </a:r>
            <a:r>
              <a:rPr lang="ru-RU" sz="3600" b="1" dirty="0">
                <a:latin typeface="Georgia" pitchFamily="18" charset="0"/>
              </a:rPr>
              <a:t>поиском и созданием необходимого для съёмок реквизита.</a:t>
            </a:r>
            <a:endParaRPr lang="ru-RU" sz="36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91680" y="232966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профессия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763688" y="399877"/>
            <a:ext cx="626580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ОБО ВСЁМ </a:t>
            </a:r>
            <a:endParaRPr lang="ru-RU" sz="4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92506" y="307544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876256" y="4889190"/>
            <a:ext cx="1037641" cy="1603850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827584" y="3762520"/>
            <a:ext cx="628885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Каскадёр</a:t>
            </a:r>
            <a:endParaRPr lang="ru-RU" sz="4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221691" y="1296368"/>
            <a:ext cx="870061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800" b="1" dirty="0" smtClean="0">
                <a:latin typeface="Georgia" pitchFamily="18" charset="0"/>
              </a:rPr>
              <a:t>Выполняет </a:t>
            </a:r>
            <a:r>
              <a:rPr lang="ru-RU" sz="2800" b="1" dirty="0">
                <a:latin typeface="Georgia" pitchFamily="18" charset="0"/>
              </a:rPr>
              <a:t>трюки, связанные с опасностью для жизни. Иногда совмещает функции дублёра, снимаясь вместо актёров.</a:t>
            </a:r>
            <a:endParaRPr lang="ru-RU" sz="2800" b="1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571244" y="267787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859236" y="5123753"/>
            <a:ext cx="953124" cy="1473214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991517" y="3606527"/>
            <a:ext cx="68042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Видеотехнология</a:t>
            </a:r>
            <a:endParaRPr lang="ru-RU" sz="36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63688" y="399877"/>
            <a:ext cx="626580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ОБО ВСЁМ </a:t>
            </a:r>
            <a:endParaRPr lang="ru-RU" sz="4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59584" y="1338475"/>
            <a:ext cx="842483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 smtClean="0">
                <a:latin typeface="Georgia" pitchFamily="18" charset="0"/>
              </a:rPr>
              <a:t>Технология </a:t>
            </a:r>
            <a:r>
              <a:rPr lang="ru-RU" sz="3600" b="1" dirty="0">
                <a:latin typeface="Georgia" pitchFamily="18" charset="0"/>
              </a:rPr>
              <a:t>разработки и демонстрации движущихся изображений.</a:t>
            </a:r>
            <a:endParaRPr lang="ru-RU" sz="3600" b="1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571244" y="130838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676940" y="5085183"/>
            <a:ext cx="991403" cy="1532381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-357568" y="4061679"/>
            <a:ext cx="896438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Видеозвонок</a:t>
            </a:r>
            <a:endParaRPr lang="ru-RU" sz="36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81701" y="1076616"/>
            <a:ext cx="880792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 smtClean="0">
                <a:latin typeface="Georgia" pitchFamily="18" charset="0"/>
              </a:rPr>
              <a:t>Это </a:t>
            </a:r>
            <a:r>
              <a:rPr lang="ru-RU" sz="3600" b="1" dirty="0">
                <a:latin typeface="Georgia" pitchFamily="18" charset="0"/>
              </a:rPr>
              <a:t>способ связи, который позволяет собеседникам видеть и слышать друг друга в реальном времени.</a:t>
            </a:r>
            <a:endParaRPr lang="ru-RU" sz="3600" b="1" dirty="0" smtClean="0"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63688" y="399877"/>
            <a:ext cx="626580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ОБО ВСЁМ</a:t>
            </a:r>
            <a:endParaRPr lang="ru-RU" sz="4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90274" y="18864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948023" y="5229199"/>
            <a:ext cx="895251" cy="1383761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281562" y="4809346"/>
            <a:ext cx="64087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0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Нейросеть</a:t>
            </a:r>
            <a:endParaRPr lang="ru-RU" sz="40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26810" y="1416257"/>
            <a:ext cx="863757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200" b="1" dirty="0" smtClean="0">
                <a:latin typeface="Georgia" pitchFamily="18" charset="0"/>
              </a:rPr>
              <a:t>Математическая </a:t>
            </a:r>
            <a:r>
              <a:rPr lang="ru-RU" sz="3200" b="1" dirty="0">
                <a:latin typeface="Georgia" pitchFamily="18" charset="0"/>
              </a:rPr>
              <a:t>модель, работающая по принципам нервной системы живых организмов. Ее основное назначение — решать интеллектуальные задачи.</a:t>
            </a:r>
            <a:endParaRPr lang="ru-RU" sz="32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7338" y="188640"/>
            <a:ext cx="606593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ОБО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ВСЁМ</a:t>
            </a:r>
            <a:endParaRPr lang="ru-RU" sz="48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90274" y="18864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948023" y="5229199"/>
            <a:ext cx="895251" cy="1383761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605950" y="3705703"/>
            <a:ext cx="64087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0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Видеоконтент</a:t>
            </a:r>
            <a:endParaRPr lang="ru-RU" sz="40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26810" y="1416257"/>
            <a:ext cx="863757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 smtClean="0">
                <a:latin typeface="Georgia" pitchFamily="18" charset="0"/>
              </a:rPr>
              <a:t>Это </a:t>
            </a:r>
            <a:r>
              <a:rPr lang="ru-RU" sz="3600" b="1" dirty="0">
                <a:latin typeface="Georgia" pitchFamily="18" charset="0"/>
              </a:rPr>
              <a:t>любая информация в формате видео: рекламные ролики, интервью, </a:t>
            </a:r>
            <a:r>
              <a:rPr lang="ru-RU" sz="3600" b="1" dirty="0" err="1">
                <a:latin typeface="Georgia" pitchFamily="18" charset="0"/>
              </a:rPr>
              <a:t>видеообзоры</a:t>
            </a:r>
            <a:r>
              <a:rPr lang="ru-RU" sz="3600" b="1" dirty="0">
                <a:latin typeface="Georgia" pitchFamily="18" charset="0"/>
              </a:rPr>
              <a:t>.</a:t>
            </a:r>
            <a:endParaRPr lang="ru-RU" sz="36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7338" y="188640"/>
            <a:ext cx="606593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ОБО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ВСЁМ</a:t>
            </a:r>
            <a:endParaRPr lang="ru-RU" sz="48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16816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90274" y="18864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948023" y="5229199"/>
            <a:ext cx="895251" cy="1383761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115616" y="4896042"/>
            <a:ext cx="64087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6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Алгоритм</a:t>
            </a:r>
            <a:endParaRPr lang="ru-RU" sz="60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417682" y="1083592"/>
            <a:ext cx="8637573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4000" b="1" dirty="0" smtClean="0">
                <a:latin typeface="Georgia" pitchFamily="18" charset="0"/>
              </a:rPr>
              <a:t>Четко </a:t>
            </a:r>
            <a:r>
              <a:rPr lang="ru-RU" sz="4000" b="1" dirty="0">
                <a:latin typeface="Georgia" pitchFamily="18" charset="0"/>
              </a:rPr>
              <a:t>определенная последовательность действий, которые</a:t>
            </a:r>
          </a:p>
          <a:p>
            <a:pPr algn="ctr">
              <a:spcBef>
                <a:spcPct val="20000"/>
              </a:spcBef>
            </a:pPr>
            <a:r>
              <a:rPr lang="ru-RU" sz="4000" b="1" dirty="0">
                <a:latin typeface="Georgia" pitchFamily="18" charset="0"/>
              </a:rPr>
              <a:t>нужно сделать, чтобы достичь желаемого результата?</a:t>
            </a:r>
            <a:endParaRPr lang="ru-RU" sz="40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7338" y="188640"/>
            <a:ext cx="606593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Терминология</a:t>
            </a:r>
          </a:p>
        </p:txBody>
      </p:sp>
    </p:spTree>
    <p:extLst>
      <p:ext uri="{BB962C8B-B14F-4D97-AF65-F5344CB8AC3E}">
        <p14:creationId xmlns:p14="http://schemas.microsoft.com/office/powerpoint/2010/main" val="362018362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90274" y="18864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948023" y="5229199"/>
            <a:ext cx="895251" cy="1383761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827584" y="4581128"/>
            <a:ext cx="64087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Пиксель</a:t>
            </a:r>
            <a:endParaRPr lang="ru-RU" sz="5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26810" y="1416257"/>
            <a:ext cx="8637573" cy="241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 smtClean="0">
                <a:latin typeface="Georgia" pitchFamily="18" charset="0"/>
              </a:rPr>
              <a:t>Наименьший </a:t>
            </a:r>
            <a:r>
              <a:rPr lang="ru-RU" sz="3600" b="1" dirty="0">
                <a:latin typeface="Georgia" pitchFamily="18" charset="0"/>
              </a:rPr>
              <a:t>элемент цифрового изображения. Из множества</a:t>
            </a:r>
          </a:p>
          <a:p>
            <a:pPr algn="ctr">
              <a:spcBef>
                <a:spcPct val="20000"/>
              </a:spcBef>
            </a:pPr>
            <a:r>
              <a:rPr lang="ru-RU" sz="3600" b="1" dirty="0">
                <a:latin typeface="Georgia" pitchFamily="18" charset="0"/>
              </a:rPr>
              <a:t>пикселей разных цветов получается </a:t>
            </a:r>
            <a:r>
              <a:rPr lang="ru-RU" sz="3600" b="1" dirty="0" smtClean="0">
                <a:latin typeface="Georgia" pitchFamily="18" charset="0"/>
              </a:rPr>
              <a:t>изображение.</a:t>
            </a:r>
            <a:endParaRPr lang="ru-RU" sz="36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7338" y="188640"/>
            <a:ext cx="606593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Терминология</a:t>
            </a:r>
            <a:endParaRPr lang="ru-RU" sz="44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2653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9" name="AutoShape 4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997969" y="1974945"/>
            <a:ext cx="719138" cy="719138"/>
          </a:xfrm>
          <a:prstGeom prst="bevel">
            <a:avLst>
              <a:gd name="adj" fmla="val 772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/>
              <a:t>10</a:t>
            </a:r>
          </a:p>
        </p:txBody>
      </p:sp>
      <p:sp>
        <p:nvSpPr>
          <p:cNvPr id="3121" name="AutoShape 4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33007" y="1974945"/>
            <a:ext cx="719137" cy="719138"/>
          </a:xfrm>
          <a:prstGeom prst="bevel">
            <a:avLst>
              <a:gd name="adj" fmla="val 772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/>
              <a:t>20</a:t>
            </a:r>
          </a:p>
        </p:txBody>
      </p:sp>
      <p:sp>
        <p:nvSpPr>
          <p:cNvPr id="3122" name="AutoShape 5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869632" y="1974945"/>
            <a:ext cx="719137" cy="719138"/>
          </a:xfrm>
          <a:prstGeom prst="bevel">
            <a:avLst>
              <a:gd name="adj" fmla="val 772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30</a:t>
            </a:r>
          </a:p>
        </p:txBody>
      </p:sp>
      <p:sp>
        <p:nvSpPr>
          <p:cNvPr id="3123" name="AutoShape 5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806257" y="1974945"/>
            <a:ext cx="719137" cy="719138"/>
          </a:xfrm>
          <a:prstGeom prst="bevel">
            <a:avLst>
              <a:gd name="adj" fmla="val 772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/>
              <a:t>40</a:t>
            </a:r>
          </a:p>
        </p:txBody>
      </p:sp>
      <p:sp>
        <p:nvSpPr>
          <p:cNvPr id="3124" name="AutoShape 52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741294" y="1974945"/>
            <a:ext cx="719138" cy="719138"/>
          </a:xfrm>
          <a:prstGeom prst="bevel">
            <a:avLst>
              <a:gd name="adj" fmla="val 772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50</a:t>
            </a:r>
          </a:p>
        </p:txBody>
      </p:sp>
      <p:sp>
        <p:nvSpPr>
          <p:cNvPr id="3125" name="AutoShape 53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32259" y="3054991"/>
            <a:ext cx="719138" cy="719138"/>
          </a:xfrm>
          <a:prstGeom prst="bevel">
            <a:avLst>
              <a:gd name="adj" fmla="val 772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10</a:t>
            </a:r>
          </a:p>
        </p:txBody>
      </p:sp>
      <p:sp>
        <p:nvSpPr>
          <p:cNvPr id="3126" name="AutoShape 54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933007" y="3054991"/>
            <a:ext cx="719137" cy="719138"/>
          </a:xfrm>
          <a:prstGeom prst="bevel">
            <a:avLst>
              <a:gd name="adj" fmla="val 772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20</a:t>
            </a:r>
          </a:p>
        </p:txBody>
      </p:sp>
      <p:sp>
        <p:nvSpPr>
          <p:cNvPr id="3127" name="AutoShape 55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5869632" y="3054991"/>
            <a:ext cx="719137" cy="719138"/>
          </a:xfrm>
          <a:prstGeom prst="bevel">
            <a:avLst>
              <a:gd name="adj" fmla="val 772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30</a:t>
            </a:r>
          </a:p>
        </p:txBody>
      </p:sp>
      <p:sp>
        <p:nvSpPr>
          <p:cNvPr id="3128" name="AutoShape 56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6806257" y="3054991"/>
            <a:ext cx="719137" cy="719138"/>
          </a:xfrm>
          <a:prstGeom prst="bevel">
            <a:avLst>
              <a:gd name="adj" fmla="val 772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40</a:t>
            </a:r>
          </a:p>
        </p:txBody>
      </p:sp>
      <p:sp>
        <p:nvSpPr>
          <p:cNvPr id="3129" name="AutoShape 57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7741294" y="3054991"/>
            <a:ext cx="719138" cy="719138"/>
          </a:xfrm>
          <a:prstGeom prst="bevel">
            <a:avLst>
              <a:gd name="adj" fmla="val 772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50</a:t>
            </a:r>
          </a:p>
        </p:txBody>
      </p:sp>
      <p:sp>
        <p:nvSpPr>
          <p:cNvPr id="3135" name="AutoShape 6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3997969" y="4135185"/>
            <a:ext cx="719138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10</a:t>
            </a:r>
          </a:p>
        </p:txBody>
      </p:sp>
      <p:sp>
        <p:nvSpPr>
          <p:cNvPr id="3136" name="AutoShape 64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4933007" y="4135185"/>
            <a:ext cx="719137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20</a:t>
            </a:r>
          </a:p>
        </p:txBody>
      </p:sp>
      <p:sp>
        <p:nvSpPr>
          <p:cNvPr id="3137" name="AutoShape 65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868144" y="4135259"/>
            <a:ext cx="719137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/>
              <a:t>30</a:t>
            </a:r>
          </a:p>
        </p:txBody>
      </p:sp>
      <p:sp>
        <p:nvSpPr>
          <p:cNvPr id="3138" name="AutoShape 66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806257" y="4150023"/>
            <a:ext cx="719138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40</a:t>
            </a:r>
          </a:p>
        </p:txBody>
      </p:sp>
      <p:sp>
        <p:nvSpPr>
          <p:cNvPr id="3139" name="AutoShape 67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741294" y="4135185"/>
            <a:ext cx="719138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/>
              <a:t>50</a:t>
            </a:r>
          </a:p>
        </p:txBody>
      </p:sp>
      <p:sp>
        <p:nvSpPr>
          <p:cNvPr id="2" name="AutoShape 47"/>
          <p:cNvSpPr>
            <a:spLocks noChangeArrowheads="1"/>
          </p:cNvSpPr>
          <p:nvPr/>
        </p:nvSpPr>
        <p:spPr bwMode="auto">
          <a:xfrm>
            <a:off x="468312" y="1974945"/>
            <a:ext cx="2879551" cy="719138"/>
          </a:xfrm>
          <a:prstGeom prst="bevel">
            <a:avLst>
              <a:gd name="adj" fmla="val 772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sz="2400" b="1" cap="all" dirty="0" smtClean="0">
                <a:latin typeface="Georgia" pitchFamily="18" charset="0"/>
              </a:rPr>
              <a:t>Из истории</a:t>
            </a:r>
            <a:endParaRPr lang="ru-RU" sz="2400" b="1" cap="all" dirty="0">
              <a:latin typeface="Georgia" pitchFamily="18" charset="0"/>
            </a:endParaRPr>
          </a:p>
        </p:txBody>
      </p:sp>
      <p:sp>
        <p:nvSpPr>
          <p:cNvPr id="4" name="AutoShape 47"/>
          <p:cNvSpPr>
            <a:spLocks noChangeArrowheads="1"/>
          </p:cNvSpPr>
          <p:nvPr/>
        </p:nvSpPr>
        <p:spPr bwMode="auto">
          <a:xfrm>
            <a:off x="468312" y="4135185"/>
            <a:ext cx="2879551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sz="2400" b="1" cap="all" dirty="0" smtClean="0">
                <a:latin typeface="Georgia" pitchFamily="18" charset="0"/>
              </a:rPr>
              <a:t>Обо всём</a:t>
            </a:r>
            <a:endParaRPr lang="ru-RU" sz="2400" b="1" cap="all" dirty="0">
              <a:latin typeface="Georgia" pitchFamily="18" charset="0"/>
            </a:endParaRPr>
          </a:p>
        </p:txBody>
      </p:sp>
      <p:sp>
        <p:nvSpPr>
          <p:cNvPr id="5" name="AutoShape 47"/>
          <p:cNvSpPr>
            <a:spLocks noChangeArrowheads="1"/>
          </p:cNvSpPr>
          <p:nvPr/>
        </p:nvSpPr>
        <p:spPr bwMode="auto">
          <a:xfrm>
            <a:off x="468312" y="3054991"/>
            <a:ext cx="2879551" cy="719138"/>
          </a:xfrm>
          <a:prstGeom prst="bevel">
            <a:avLst>
              <a:gd name="adj" fmla="val 772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sz="2400" b="1" cap="all" dirty="0">
                <a:latin typeface="Georgia" pitchFamily="18" charset="0"/>
              </a:rPr>
              <a:t>профессия</a:t>
            </a:r>
          </a:p>
        </p:txBody>
      </p:sp>
      <p:pic>
        <p:nvPicPr>
          <p:cNvPr id="38" name="Рисунок 37" descr="Рисунок40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18" cstate="screen"/>
          <a:srcRect/>
          <a:stretch>
            <a:fillRect/>
          </a:stretch>
        </p:blipFill>
        <p:spPr>
          <a:xfrm>
            <a:off x="7337399" y="6357643"/>
            <a:ext cx="1152128" cy="300800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1083702" y="533843"/>
            <a:ext cx="700864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Видеотехнологии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AutoShape 63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4000796" y="5182802"/>
            <a:ext cx="719138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10</a:t>
            </a:r>
          </a:p>
        </p:txBody>
      </p:sp>
      <p:sp>
        <p:nvSpPr>
          <p:cNvPr id="37" name="AutoShape 64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4935834" y="5182802"/>
            <a:ext cx="719137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20</a:t>
            </a:r>
          </a:p>
        </p:txBody>
      </p:sp>
      <p:sp>
        <p:nvSpPr>
          <p:cNvPr id="39" name="AutoShape 65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5870971" y="5182876"/>
            <a:ext cx="719137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/>
              <a:t>30</a:t>
            </a:r>
          </a:p>
        </p:txBody>
      </p:sp>
      <p:sp>
        <p:nvSpPr>
          <p:cNvPr id="40" name="AutoShape 66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6809084" y="5197640"/>
            <a:ext cx="719138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/>
              <a:t>40</a:t>
            </a:r>
          </a:p>
        </p:txBody>
      </p:sp>
      <p:sp>
        <p:nvSpPr>
          <p:cNvPr id="41" name="AutoShape 67">
            <a:hlinkClick r:id="rId23" action="ppaction://hlinksldjump"/>
          </p:cNvPr>
          <p:cNvSpPr>
            <a:spLocks noChangeArrowheads="1"/>
          </p:cNvSpPr>
          <p:nvPr/>
        </p:nvSpPr>
        <p:spPr bwMode="auto">
          <a:xfrm>
            <a:off x="7744121" y="5182802"/>
            <a:ext cx="719138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/>
              <a:t>50</a:t>
            </a:r>
          </a:p>
        </p:txBody>
      </p:sp>
      <p:sp>
        <p:nvSpPr>
          <p:cNvPr id="42" name="AutoShape 47"/>
          <p:cNvSpPr>
            <a:spLocks noChangeArrowheads="1"/>
          </p:cNvSpPr>
          <p:nvPr/>
        </p:nvSpPr>
        <p:spPr bwMode="auto">
          <a:xfrm>
            <a:off x="471139" y="5182802"/>
            <a:ext cx="2879551" cy="719137"/>
          </a:xfrm>
          <a:prstGeom prst="bevel">
            <a:avLst>
              <a:gd name="adj" fmla="val 7727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sz="2000" b="1" cap="all" dirty="0">
                <a:latin typeface="Georgia" pitchFamily="18" charset="0"/>
              </a:rPr>
              <a:t>Терминология</a:t>
            </a:r>
            <a:endParaRPr lang="ru-RU" sz="2000" b="1" cap="all" dirty="0">
              <a:latin typeface="Georg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" dur="indefinite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" dur="indefinite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9" dur="indefinite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25" dur="indefinite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1" dur="indefinite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7" dur="indefinite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3" dur="indefinite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9" dur="indefinite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55" dur="indefinite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7" dur="indefinite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3" dur="indefinite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9" dur="indefinite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5" dur="indefinite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1" dur="indefinite"/>
                                        <p:tgtEl>
                                          <p:spTgt spid="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7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3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9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15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0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21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3119" grpId="0" animBg="1"/>
      <p:bldP spid="3121" grpId="0" animBg="1"/>
      <p:bldP spid="3122" grpId="0" animBg="1"/>
      <p:bldP spid="3123" grpId="0" animBg="1"/>
      <p:bldP spid="3124" grpId="0" animBg="1"/>
      <p:bldP spid="3125" grpId="0" animBg="1"/>
      <p:bldP spid="3126" grpId="0" animBg="1"/>
      <p:bldP spid="3127" grpId="0" animBg="1"/>
      <p:bldP spid="3128" grpId="0" animBg="1"/>
      <p:bldP spid="3129" grpId="0" animBg="1"/>
      <p:bldP spid="3135" grpId="0" animBg="1"/>
      <p:bldP spid="3136" grpId="0" animBg="1"/>
      <p:bldP spid="3137" grpId="0" animBg="1"/>
      <p:bldP spid="3138" grpId="0" animBg="1"/>
      <p:bldP spid="3139" grpId="0" animBg="1"/>
      <p:bldP spid="36" grpId="0" animBg="1"/>
      <p:bldP spid="37" grpId="0" animBg="1"/>
      <p:bldP spid="39" grpId="0" animBg="1"/>
      <p:bldP spid="40" grpId="0" animBg="1"/>
      <p:bldP spid="4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90274" y="18864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948023" y="5229199"/>
            <a:ext cx="895251" cy="1383761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755576" y="5064334"/>
            <a:ext cx="64087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Разрешение</a:t>
            </a:r>
            <a:endParaRPr lang="ru-RU" sz="48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06272" y="1223752"/>
            <a:ext cx="8637573" cy="293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4400" b="1" dirty="0" smtClean="0">
                <a:latin typeface="Georgia" pitchFamily="18" charset="0"/>
              </a:rPr>
              <a:t>Это </a:t>
            </a:r>
            <a:r>
              <a:rPr lang="ru-RU" sz="4400" b="1" dirty="0">
                <a:latin typeface="Georgia" pitchFamily="18" charset="0"/>
              </a:rPr>
              <a:t>количество пикселей в измерении высоты и ширины</a:t>
            </a:r>
          </a:p>
          <a:p>
            <a:pPr algn="ctr">
              <a:spcBef>
                <a:spcPct val="20000"/>
              </a:spcBef>
            </a:pPr>
            <a:r>
              <a:rPr lang="ru-RU" sz="4400" b="1" dirty="0">
                <a:latin typeface="Georgia" pitchFamily="18" charset="0"/>
              </a:rPr>
              <a:t>цифрового изображения.</a:t>
            </a:r>
            <a:endParaRPr lang="ru-RU" sz="44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7338" y="188640"/>
            <a:ext cx="606593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Терминология</a:t>
            </a:r>
            <a:endParaRPr lang="ru-RU" sz="44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71711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90274" y="18864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948023" y="5229199"/>
            <a:ext cx="895251" cy="1383761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827584" y="4813700"/>
            <a:ext cx="64087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Буфер</a:t>
            </a:r>
            <a:endParaRPr lang="ru-RU" sz="48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26810" y="1416257"/>
            <a:ext cx="8637573" cy="293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4400" b="1" dirty="0" smtClean="0">
                <a:latin typeface="Georgia" pitchFamily="18" charset="0"/>
              </a:rPr>
              <a:t>Область </a:t>
            </a:r>
            <a:r>
              <a:rPr lang="ru-RU" sz="4400" b="1" dirty="0">
                <a:latin typeface="Georgia" pitchFamily="18" charset="0"/>
              </a:rPr>
              <a:t>памяти, которая используется для временного хранения</a:t>
            </a:r>
          </a:p>
          <a:p>
            <a:pPr algn="ctr">
              <a:spcBef>
                <a:spcPct val="20000"/>
              </a:spcBef>
            </a:pPr>
            <a:r>
              <a:rPr lang="ru-RU" sz="4400" b="1" dirty="0">
                <a:latin typeface="Georgia" pitchFamily="18" charset="0"/>
              </a:rPr>
              <a:t>информации.</a:t>
            </a:r>
            <a:endParaRPr lang="ru-RU" sz="44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7338" y="188640"/>
            <a:ext cx="606593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Терминология</a:t>
            </a:r>
            <a:endParaRPr lang="ru-RU" sz="44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1813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12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94330" y="5949280"/>
            <a:ext cx="770053" cy="6682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90274" y="188640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60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Рисунок33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948023" y="5229199"/>
            <a:ext cx="895251" cy="1383761"/>
          </a:xfrm>
          <a:prstGeom prst="rect">
            <a:avLst/>
          </a:prstGeom>
        </p:spPr>
      </p:pic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373726" y="4042809"/>
            <a:ext cx="820563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Кодек</a:t>
            </a:r>
            <a:endParaRPr lang="ru-RU" sz="4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26810" y="1416257"/>
            <a:ext cx="863757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 smtClean="0">
                <a:latin typeface="Georgia" pitchFamily="18" charset="0"/>
              </a:rPr>
              <a:t>Это </a:t>
            </a:r>
            <a:r>
              <a:rPr lang="ru-RU" sz="3600" b="1" dirty="0">
                <a:latin typeface="Georgia" pitchFamily="18" charset="0"/>
              </a:rPr>
              <a:t>программа, которая используется для сжатия видеофайла </a:t>
            </a:r>
            <a:r>
              <a:rPr lang="ru-RU" sz="3600" b="1" dirty="0" smtClean="0">
                <a:latin typeface="Georgia" pitchFamily="18" charset="0"/>
              </a:rPr>
              <a:t>или аудиофайла</a:t>
            </a:r>
            <a:r>
              <a:rPr lang="ru-RU" sz="3600" b="1" dirty="0">
                <a:latin typeface="Georgia" pitchFamily="18" charset="0"/>
              </a:rPr>
              <a:t>. </a:t>
            </a:r>
            <a:endParaRPr lang="ru-RU" sz="36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7338" y="188640"/>
            <a:ext cx="606593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>
                <a:ln w="11430"/>
                <a:gradFill>
                  <a:gsLst>
                    <a:gs pos="25000">
                      <a:srgbClr val="004200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Терминология</a:t>
            </a:r>
            <a:endParaRPr lang="ru-RU" sz="4400" b="1" spc="50" dirty="0">
              <a:ln w="11430"/>
              <a:gradFill>
                <a:gsLst>
                  <a:gs pos="25000">
                    <a:srgbClr val="004200"/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25340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611560" y="5533781"/>
            <a:ext cx="58756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«</a:t>
            </a:r>
            <a:r>
              <a:rPr lang="ru-RU" altLang="ru-RU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2018 </a:t>
            </a:r>
            <a:r>
              <a:rPr lang="ru-RU" altLang="ru-RU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год»</a:t>
            </a:r>
            <a:endParaRPr lang="ru-RU" altLang="ru-RU" sz="66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71438" y="1285078"/>
            <a:ext cx="847722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Georgia" panose="02040502050405020303" pitchFamily="18" charset="0"/>
              </a:rPr>
              <a:t>Одной из самых популярных социальных сетей в России является </a:t>
            </a:r>
            <a:r>
              <a:rPr lang="ru-RU" sz="3600" b="1" dirty="0" err="1">
                <a:latin typeface="Georgia" panose="02040502050405020303" pitchFamily="18" charset="0"/>
              </a:rPr>
              <a:t>ВКонтакте</a:t>
            </a:r>
            <a:r>
              <a:rPr lang="ru-RU" sz="3600" b="1" dirty="0">
                <a:latin typeface="Georgia" panose="02040502050405020303" pitchFamily="18" charset="0"/>
              </a:rPr>
              <a:t>, и в </a:t>
            </a:r>
            <a:r>
              <a:rPr lang="ru-RU" sz="3600" b="1" dirty="0" smtClean="0">
                <a:latin typeface="Georgia" panose="02040502050405020303" pitchFamily="18" charset="0"/>
              </a:rPr>
              <a:t>каком </a:t>
            </a:r>
            <a:r>
              <a:rPr lang="ru-RU" sz="3600" b="1" dirty="0">
                <a:latin typeface="Georgia" panose="02040502050405020303" pitchFamily="18" charset="0"/>
              </a:rPr>
              <a:t>году компания </a:t>
            </a:r>
            <a:r>
              <a:rPr lang="ru-RU" sz="3600" b="1" dirty="0" err="1">
                <a:latin typeface="Georgia" panose="02040502050405020303" pitchFamily="18" charset="0"/>
              </a:rPr>
              <a:t>ВКонтакте</a:t>
            </a:r>
            <a:r>
              <a:rPr lang="ru-RU" sz="3600" b="1" dirty="0">
                <a:latin typeface="Georgia" panose="02040502050405020303" pitchFamily="18" charset="0"/>
              </a:rPr>
              <a:t> представила свои звонки, позволяющие общаться </a:t>
            </a:r>
            <a:r>
              <a:rPr lang="ru-RU" sz="3600" b="1" dirty="0" smtClean="0">
                <a:latin typeface="Georgia" panose="02040502050405020303" pitchFamily="18" charset="0"/>
              </a:rPr>
              <a:t>внутри сети.</a:t>
            </a:r>
            <a:endParaRPr lang="ru-RU" sz="3600" dirty="0">
              <a:latin typeface="Georgia" panose="020405020504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13036" y="209544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Из истории </a:t>
            </a:r>
            <a:endParaRPr lang="ru-RU" sz="60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40549" y="209543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60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дом-6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pic>
        <p:nvPicPr>
          <p:cNvPr id="25" name="Рисунок 24" descr="Рисунок30.pn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6804248" y="5156036"/>
            <a:ext cx="929680" cy="143697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69346" y="4374323"/>
            <a:ext cx="82947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600" b="1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«Искусственный интеллект»</a:t>
            </a:r>
            <a:endParaRPr lang="ru-RU" sz="3600" b="1" dirty="0">
              <a:ln w="11430">
                <a:noFill/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69346" y="1479144"/>
            <a:ext cx="867637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 smtClean="0">
                <a:latin typeface="Georgia" panose="02040502050405020303" pitchFamily="18" charset="0"/>
              </a:rPr>
              <a:t>ЭТОТ термин появился </a:t>
            </a:r>
            <a:r>
              <a:rPr lang="ru-RU" sz="3600" b="1" dirty="0">
                <a:latin typeface="Georgia" panose="02040502050405020303" pitchFamily="18" charset="0"/>
              </a:rPr>
              <a:t>в 1956 году, но настоящей популярности технология </a:t>
            </a:r>
            <a:r>
              <a:rPr lang="ru-RU" sz="3600" b="1" dirty="0" smtClean="0">
                <a:latin typeface="Georgia" panose="02040502050405020303" pitchFamily="18" charset="0"/>
              </a:rPr>
              <a:t>достигла </a:t>
            </a:r>
            <a:r>
              <a:rPr lang="ru-RU" sz="3600" b="1" dirty="0">
                <a:latin typeface="Georgia" panose="02040502050405020303" pitchFamily="18" charset="0"/>
              </a:rPr>
              <a:t>лишь сегодня на фоне увеличения объёмов </a:t>
            </a:r>
            <a:r>
              <a:rPr lang="ru-RU" sz="3600" b="1" dirty="0" smtClean="0">
                <a:latin typeface="Georgia" panose="02040502050405020303" pitchFamily="18" charset="0"/>
              </a:rPr>
              <a:t>данных</a:t>
            </a:r>
            <a:endParaRPr lang="ru-RU" sz="3200" b="1" dirty="0">
              <a:latin typeface="Georgia" panose="020405020504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2360" y="209544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60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дом-6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pic>
        <p:nvPicPr>
          <p:cNvPr id="25" name="Рисунок 24" descr="Рисунок30.pn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6948264" y="5053511"/>
            <a:ext cx="999711" cy="154522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802552" y="209544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Из истории </a:t>
            </a:r>
            <a:endParaRPr lang="ru-RU" sz="60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713036" y="5075255"/>
            <a:ext cx="45151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Клипмейкер</a:t>
            </a:r>
            <a:endParaRPr lang="ru-RU" sz="115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97493" y="1225207"/>
            <a:ext cx="8749013" cy="363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200" b="1" dirty="0">
                <a:latin typeface="Georgia" panose="02040502050405020303" pitchFamily="18" charset="0"/>
              </a:rPr>
              <a:t> </a:t>
            </a:r>
            <a:r>
              <a:rPr lang="ru-RU" sz="3200" b="1" dirty="0" smtClean="0">
                <a:latin typeface="Georgia" panose="02040502050405020303" pitchFamily="18" charset="0"/>
              </a:rPr>
              <a:t>Киносъёмка </a:t>
            </a:r>
            <a:r>
              <a:rPr lang="ru-RU" sz="3200" b="1" dirty="0">
                <a:latin typeface="Georgia" panose="02040502050405020303" pitchFamily="18" charset="0"/>
              </a:rPr>
              <a:t>под музыку появилась сразу же с изобретением звукового кино в конце 1920-х годов</a:t>
            </a:r>
            <a:r>
              <a:rPr lang="ru-RU" sz="3200" b="1" dirty="0" smtClean="0">
                <a:latin typeface="Georgia" panose="02040502050405020303" pitchFamily="18" charset="0"/>
              </a:rPr>
              <a:t>.</a:t>
            </a:r>
          </a:p>
          <a:p>
            <a:pPr algn="ctr">
              <a:spcBef>
                <a:spcPct val="20000"/>
              </a:spcBef>
            </a:pPr>
            <a:r>
              <a:rPr lang="ru-RU" sz="3200" b="1" smtClean="0">
                <a:latin typeface="Georgia" panose="02040502050405020303" pitchFamily="18" charset="0"/>
              </a:rPr>
              <a:t>Как называется специалист</a:t>
            </a:r>
            <a:r>
              <a:rPr lang="ru-RU" sz="3200" b="1" dirty="0">
                <a:latin typeface="Georgia" panose="02040502050405020303" pitchFamily="18" charset="0"/>
              </a:rPr>
              <a:t>, который создает рекламные или музыкальные видеоролики (клипы). Его еще называют режиссером видеоклипов.</a:t>
            </a:r>
            <a:endParaRPr lang="ru-RU" sz="3200" b="1" dirty="0" smtClean="0">
              <a:latin typeface="Georgia" panose="020405020504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2360" y="209544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60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дом-6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pic>
        <p:nvPicPr>
          <p:cNvPr id="25" name="Рисунок 24" descr="Рисунок30.pn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7020272" y="5075255"/>
            <a:ext cx="999711" cy="154522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13036" y="209544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Из истории </a:t>
            </a:r>
            <a:endParaRPr lang="ru-RU" sz="60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655752" y="4271339"/>
            <a:ext cx="619604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2005 год</a:t>
            </a:r>
            <a:endParaRPr lang="ru-RU" sz="72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23528" y="1408532"/>
            <a:ext cx="864095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4000" b="1" dirty="0" smtClean="0">
                <a:latin typeface="Georgia" pitchFamily="18" charset="0"/>
              </a:rPr>
              <a:t>В каком году на </a:t>
            </a:r>
            <a:r>
              <a:rPr lang="ru-RU" sz="4000" b="1" dirty="0" err="1">
                <a:latin typeface="Georgia" pitchFamily="18" charset="0"/>
              </a:rPr>
              <a:t>YouTube</a:t>
            </a:r>
            <a:r>
              <a:rPr lang="ru-RU" sz="4000" b="1" dirty="0">
                <a:latin typeface="Georgia" pitchFamily="18" charset="0"/>
              </a:rPr>
              <a:t> загрузили первое видео в истории.</a:t>
            </a:r>
            <a:endParaRPr lang="ru-RU" sz="4000" b="1" dirty="0" smtClean="0"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6526" y="220553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endParaRPr lang="ru-RU" sz="60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дом-6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pic>
        <p:nvPicPr>
          <p:cNvPr id="25" name="Рисунок 24" descr="Рисунок30.pn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6859236" y="5147263"/>
            <a:ext cx="953124" cy="147321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13036" y="209544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Из истории </a:t>
            </a:r>
            <a:endParaRPr lang="ru-RU" sz="60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-454637" y="3973354"/>
            <a:ext cx="934077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в 1956 </a:t>
            </a:r>
            <a:r>
              <a:rPr lang="ru-RU" sz="4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году</a:t>
            </a:r>
            <a:endParaRPr lang="ru-RU" sz="4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98201" y="1492862"/>
            <a:ext cx="828092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>
                <a:latin typeface="Georgia" panose="02040502050405020303" pitchFamily="18" charset="0"/>
              </a:rPr>
              <a:t>Первая же в истории </a:t>
            </a:r>
            <a:r>
              <a:rPr lang="ru-RU" sz="3600" b="1" dirty="0" smtClean="0">
                <a:latin typeface="Georgia" panose="02040502050405020303" pitchFamily="18" charset="0"/>
              </a:rPr>
              <a:t>видеокамера</a:t>
            </a:r>
            <a:r>
              <a:rPr lang="ru-RU" sz="3600" b="1" dirty="0">
                <a:latin typeface="Georgia" panose="02040502050405020303" pitchFamily="18" charset="0"/>
              </a:rPr>
              <a:t>, которая записывала и звук, и видеоизображение появилась</a:t>
            </a:r>
            <a:endParaRPr lang="ru-RU" sz="3600" b="1" dirty="0">
              <a:latin typeface="Georgia" panose="020405020504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6884" y="209544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tx2">
                        <a:lumMod val="75000"/>
                      </a:schemeClr>
                    </a:gs>
                    <a:gs pos="100000">
                      <a:srgbClr val="2A65AC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6000" b="1" spc="50" dirty="0">
              <a:ln w="11430"/>
              <a:gradFill>
                <a:gsLst>
                  <a:gs pos="25000">
                    <a:schemeClr val="tx2">
                      <a:lumMod val="75000"/>
                    </a:schemeClr>
                  </a:gs>
                  <a:gs pos="100000">
                    <a:srgbClr val="2A65AC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дом-6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pic>
        <p:nvPicPr>
          <p:cNvPr id="25" name="Рисунок 24" descr="Рисунок30.pn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6841404" y="5024738"/>
            <a:ext cx="1032394" cy="159573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835696" y="209544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rgbClr val="2A65AC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Из истории </a:t>
            </a:r>
            <a:endParaRPr lang="ru-RU" sz="6000" b="1" spc="50" dirty="0">
              <a:ln w="11430"/>
              <a:gradFill>
                <a:gsLst>
                  <a:gs pos="25000">
                    <a:srgbClr val="2A65AC"/>
                  </a:gs>
                  <a:gs pos="100000">
                    <a:schemeClr val="tx2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дом-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72400" y="5949280"/>
            <a:ext cx="770400" cy="67090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835696" y="231606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профессия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68344" y="231605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60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Рисунок31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732240" y="5050883"/>
            <a:ext cx="1011210" cy="1562995"/>
          </a:xfrm>
          <a:prstGeom prst="rect">
            <a:avLst/>
          </a:prstGeom>
        </p:spPr>
      </p:pic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425293" y="1848646"/>
            <a:ext cx="849694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4000" b="1" dirty="0" smtClean="0">
                <a:latin typeface="Georgia" panose="02040502050405020303" pitchFamily="18" charset="0"/>
              </a:rPr>
              <a:t>Пишет </a:t>
            </a:r>
            <a:r>
              <a:rPr lang="ru-RU" sz="4000" b="1" dirty="0">
                <a:latin typeface="Georgia" panose="02040502050405020303" pitchFamily="18" charset="0"/>
              </a:rPr>
              <a:t>музыку для звукового оформления ролика. </a:t>
            </a:r>
            <a:endParaRPr lang="ru-RU" sz="4000" b="1" dirty="0" smtClean="0">
              <a:latin typeface="Georgia" panose="02040502050405020303" pitchFamily="18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585217" y="3773464"/>
            <a:ext cx="5652628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«Композитор»</a:t>
            </a:r>
            <a:endParaRPr lang="ru-RU" sz="36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>
              <a:spcBef>
                <a:spcPct val="20000"/>
              </a:spcBef>
            </a:pPr>
            <a:endParaRPr lang="ru-RU" sz="36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дом-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172400" y="5949280"/>
            <a:ext cx="770400" cy="67090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773434" y="253096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6000" b="1" spc="50" dirty="0">
              <a:ln w="11430"/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Рисунок31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7092280" y="5332237"/>
            <a:ext cx="870424" cy="1345386"/>
          </a:xfrm>
          <a:prstGeom prst="rect">
            <a:avLst/>
          </a:prstGeom>
        </p:spPr>
      </p:pic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480392" y="5132959"/>
            <a:ext cx="672470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20000"/>
              </a:spcBef>
            </a:pPr>
            <a:r>
              <a:rPr lang="ru-RU" sz="4400" b="1" i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Продюсер</a:t>
            </a:r>
            <a:endParaRPr lang="ru-RU" sz="4400" b="1" i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460375" y="1323209"/>
            <a:ext cx="825610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600" b="1" dirty="0" smtClean="0">
                <a:latin typeface="Georgia" pitchFamily="18" charset="0"/>
              </a:rPr>
              <a:t>Художественный </a:t>
            </a:r>
            <a:r>
              <a:rPr lang="ru-RU" sz="3600" b="1" dirty="0">
                <a:latin typeface="Georgia" pitchFamily="18" charset="0"/>
              </a:rPr>
              <a:t>и финансовый руководитель проекта. Формирует проект, выбирает сценарий и режиссёра, осуществляет производство и контроль.</a:t>
            </a:r>
            <a:endParaRPr lang="ru-RU" sz="3600" b="1" dirty="0" smtClean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04286" y="280321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профессия</a:t>
            </a:r>
          </a:p>
        </p:txBody>
      </p:sp>
      <p:sp>
        <p:nvSpPr>
          <p:cNvPr id="21506" name="AutoShape 2" descr="https://2.allegroimg.com/s400/0138af/a90f2fd349ffa0c6669f82fae69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08" name="AutoShape 4" descr="https://2.allegroimg.com/s400/0138af/a90f2fd349ffa0c6669f82fae69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0" name="AutoShape 6" descr="https://2.allegroimg.com/s400/0138af/a90f2fd349ffa0c6669f82fae69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2" name="AutoShape 8" descr="https://2.allegroimg.com/s400/0138af/a90f2fd349ffa0c6669f82fae69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1442</TotalTime>
  <Words>433</Words>
  <Application>Microsoft Office PowerPoint</Application>
  <PresentationFormat>Экран (4:3)</PresentationFormat>
  <Paragraphs>121</Paragraphs>
  <Slides>22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Arial Black</vt:lpstr>
      <vt:lpstr>ArialMT</vt:lpstr>
      <vt:lpstr>Book Antiqua</vt:lpstr>
      <vt:lpstr>Calibri</vt:lpstr>
      <vt:lpstr>Century Gothic</vt:lpstr>
      <vt:lpstr>Georgia</vt:lpstr>
      <vt:lpstr>Times New Roman</vt:lpstr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Учетная запись Майкрософт</cp:lastModifiedBy>
  <cp:revision>118</cp:revision>
  <dcterms:created xsi:type="dcterms:W3CDTF">2014-01-06T16:00:12Z</dcterms:created>
  <dcterms:modified xsi:type="dcterms:W3CDTF">2023-10-16T13:31:34Z</dcterms:modified>
</cp:coreProperties>
</file>